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3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embeddedFontLst>
    <p:embeddedFont>
      <p:font typeface="Bitter" panose="020B060402020202020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Comic Sans MS" panose="030F0702030302020204" pitchFamily="66" charset="0"/>
      <p:regular r:id="rId45"/>
      <p:bold r:id="rId46"/>
      <p:italic r:id="rId47"/>
      <p:boldItalic r:id="rId48"/>
    </p:embeddedFont>
    <p:embeddedFont>
      <p:font typeface="Indie Flower" panose="020B0604020202020204" charset="0"/>
      <p:regular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5D2FDB0-01CC-4C27-91E7-1DF31E7AB400}">
  <a:tblStyle styleId="{25D2FDB0-01CC-4C27-91E7-1DF31E7AB400}"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3.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8.fntdata"/><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49"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3924427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0ca86f7bd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0ca86f7bd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206efb1c01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206efb1c0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1fc11d5f6c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1fc11d5f6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1fc11d5f6c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11fc11d5f6c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0ca86f7bd0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0ca86f7bd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2e051fa0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2e051fa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11faacd226a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11faacd226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0ca86f7bd0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0ca86f7bd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11ad5672f9e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11ad5672f9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0ca86f7bd0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0ca86f7bd0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1aab4aa1f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11aab4aa1f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11aab4aa1fc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11aab4aa1f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1aab4aa1fc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11aab4aa1f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1aab4aa1fc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11aab4aa1fc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11aab4aa1fc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11aab4aa1fc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17ebef6734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117ebef6734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117ebef6734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117ebef6734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117ebef6734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117ebef6734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10ca86f7bd0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10ca86f7bd0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120d74bb43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120d74bb4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120d74bb434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120d74bb434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11fc11d5f6c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11fc11d5f6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120d74bb434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120d74bb434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10ca86f7bd0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10ca86f7bd0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1fb697ea9f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1fb697ea9f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11fb697ea9f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11fb697ea9f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11fb697ea9f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11fb697ea9f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11fb697ea9f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11fb697ea9f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11fb697ea9f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11fb697ea9f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11fb697ea9f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11fb697ea9f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1fb697ea9f_0_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11fb697ea9f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123c3edfd36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123c3edfd3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 name="Google Shape;57;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0" name="Google Shape;60;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3" name="Google Shape;6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4" name="Google Shape;64;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76" name="Google Shape;76;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79" name="Google Shape;79;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85" name="Google Shape;8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88" name="Google Shape;8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92" name="Google Shape;92;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9.jp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g"/><Relationship Id="rId7"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3.jpg"/></Relationships>
</file>

<file path=ppt/slides/_rels/slide1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45.jpg"/></Relationships>
</file>

<file path=ppt/slides/_rels/slide1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58.png"/><Relationship Id="rId4" Type="http://schemas.openxmlformats.org/officeDocument/2006/relationships/image" Target="../media/image57.jpeg"/></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hyperlink" Target="https://docs.google.com/document/d/149hp_0QmrIU88HnAFFOipCj4ucZJgnvxAsimXkTy448/edit" TargetMode="External"/><Relationship Id="rId4" Type="http://schemas.openxmlformats.org/officeDocument/2006/relationships/image" Target="../media/image59.jpe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hyperlink" Target="https://docs.google.com/presentation/d/1xaX_IstplsNfVaFW7b9obnXuYFjPdA3d-uAskAFOxkI/edit#slide=id.g1071488e143_0_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61.jpg"/><Relationship Id="rId4" Type="http://schemas.openxmlformats.org/officeDocument/2006/relationships/hyperlink" Target="http://drive.google.com/file/d/1g2dOSAUSrXT8OfCN2vJDfa2mGPEZWp-W/view"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s://docs.google.com/document/d/1wq8ndLVgWrNGadrR-jIM5lwWuPBFdKUJaHgu8gp0hAo/edit"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64.jpeg"/><Relationship Id="rId4" Type="http://schemas.openxmlformats.org/officeDocument/2006/relationships/image" Target="../media/image63.jpeg"/></Relationships>
</file>

<file path=ppt/slides/_rels/slide2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67.jpeg"/><Relationship Id="rId4" Type="http://schemas.openxmlformats.org/officeDocument/2006/relationships/image" Target="../media/image66.jpeg"/></Relationships>
</file>

<file path=ppt/slides/_rels/slide2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69.jpeg"/></Relationships>
</file>

<file path=ppt/slides/_rels/slide2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72.jpeg"/><Relationship Id="rId4" Type="http://schemas.openxmlformats.org/officeDocument/2006/relationships/image" Target="../media/image71.jpeg"/></Relationships>
</file>

<file path=ppt/slides/_rels/slide2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3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78.jpeg"/></Relationships>
</file>

<file path=ppt/slides/_rels/slide3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3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84.jpe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8"/>
        <p:cNvGrpSpPr/>
        <p:nvPr/>
      </p:nvGrpSpPr>
      <p:grpSpPr>
        <a:xfrm>
          <a:off x="0" y="0"/>
          <a:ext cx="0" cy="0"/>
          <a:chOff x="0" y="0"/>
          <a:chExt cx="0" cy="0"/>
        </a:xfrm>
      </p:grpSpPr>
      <p:sp>
        <p:nvSpPr>
          <p:cNvPr id="99" name="Google Shape;99;p25"/>
          <p:cNvSpPr txBox="1">
            <a:spLocks noGrp="1"/>
          </p:cNvSpPr>
          <p:nvPr>
            <p:ph type="subTitle" idx="1"/>
          </p:nvPr>
        </p:nvSpPr>
        <p:spPr>
          <a:xfrm>
            <a:off x="374725" y="4120000"/>
            <a:ext cx="8520600" cy="7926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en" b="1"/>
              <a:t>“Sustainability Shines in our  Seven Schools”</a:t>
            </a:r>
            <a:endParaRPr b="1"/>
          </a:p>
          <a:p>
            <a:pPr marL="0" lvl="0" indent="0" algn="ctr" rtl="0">
              <a:spcBef>
                <a:spcPts val="0"/>
              </a:spcBef>
              <a:spcAft>
                <a:spcPts val="0"/>
              </a:spcAft>
              <a:buNone/>
            </a:pPr>
            <a:r>
              <a:rPr lang="en"/>
              <a:t>2022</a:t>
            </a:r>
            <a:endParaRPr/>
          </a:p>
        </p:txBody>
      </p:sp>
      <p:pic>
        <p:nvPicPr>
          <p:cNvPr id="100" name="Google Shape;100;p25"/>
          <p:cNvPicPr preferRelativeResize="0"/>
          <p:nvPr/>
        </p:nvPicPr>
        <p:blipFill>
          <a:blip r:embed="rId3">
            <a:alphaModFix/>
          </a:blip>
          <a:stretch>
            <a:fillRect/>
          </a:stretch>
        </p:blipFill>
        <p:spPr>
          <a:xfrm>
            <a:off x="1191800" y="191150"/>
            <a:ext cx="6381750" cy="1504950"/>
          </a:xfrm>
          <a:prstGeom prst="rect">
            <a:avLst/>
          </a:prstGeom>
          <a:noFill/>
          <a:ln>
            <a:noFill/>
          </a:ln>
        </p:spPr>
      </p:pic>
      <p:pic>
        <p:nvPicPr>
          <p:cNvPr id="101" name="Google Shape;101;p25"/>
          <p:cNvPicPr preferRelativeResize="0"/>
          <p:nvPr/>
        </p:nvPicPr>
        <p:blipFill>
          <a:blip r:embed="rId4">
            <a:alphaModFix/>
          </a:blip>
          <a:stretch>
            <a:fillRect/>
          </a:stretch>
        </p:blipFill>
        <p:spPr>
          <a:xfrm>
            <a:off x="2996150" y="1848500"/>
            <a:ext cx="3417903" cy="21191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05"/>
        <p:cNvGrpSpPr/>
        <p:nvPr/>
      </p:nvGrpSpPr>
      <p:grpSpPr>
        <a:xfrm>
          <a:off x="0" y="0"/>
          <a:ext cx="0" cy="0"/>
          <a:chOff x="0" y="0"/>
          <a:chExt cx="0" cy="0"/>
        </a:xfrm>
      </p:grpSpPr>
      <p:pic>
        <p:nvPicPr>
          <p:cNvPr id="106" name="Google Shape;106;p26"/>
          <p:cNvPicPr preferRelativeResize="0"/>
          <p:nvPr/>
        </p:nvPicPr>
        <p:blipFill>
          <a:blip r:embed="rId3">
            <a:alphaModFix/>
          </a:blip>
          <a:stretch>
            <a:fillRect/>
          </a:stretch>
        </p:blipFill>
        <p:spPr>
          <a:xfrm>
            <a:off x="191350" y="154673"/>
            <a:ext cx="5318050" cy="1301225"/>
          </a:xfrm>
          <a:prstGeom prst="rect">
            <a:avLst/>
          </a:prstGeom>
          <a:noFill/>
          <a:ln>
            <a:noFill/>
          </a:ln>
        </p:spPr>
      </p:pic>
      <p:pic>
        <p:nvPicPr>
          <p:cNvPr id="107" name="Google Shape;107;p26"/>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298575" y="1842450"/>
            <a:ext cx="3923727" cy="2571752"/>
          </a:xfrm>
          <a:prstGeom prst="rect">
            <a:avLst/>
          </a:prstGeom>
          <a:noFill/>
          <a:ln>
            <a:noFill/>
          </a:ln>
        </p:spPr>
      </p:pic>
      <p:pic>
        <p:nvPicPr>
          <p:cNvPr id="108" name="Google Shape;108;p2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4856350" y="3013475"/>
            <a:ext cx="3125345" cy="2048452"/>
          </a:xfrm>
          <a:prstGeom prst="rect">
            <a:avLst/>
          </a:prstGeom>
          <a:noFill/>
          <a:ln>
            <a:noFill/>
          </a:ln>
        </p:spPr>
      </p:pic>
      <p:pic>
        <p:nvPicPr>
          <p:cNvPr id="109" name="Google Shape;109;p26"/>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5841250" y="154675"/>
            <a:ext cx="3125325" cy="2048452"/>
          </a:xfrm>
          <a:prstGeom prst="rect">
            <a:avLst/>
          </a:prstGeom>
          <a:noFill/>
          <a:ln>
            <a:noFill/>
          </a:ln>
        </p:spPr>
      </p:pic>
      <p:sp>
        <p:nvSpPr>
          <p:cNvPr id="110" name="Google Shape;110;p26"/>
          <p:cNvSpPr txBox="1"/>
          <p:nvPr/>
        </p:nvSpPr>
        <p:spPr>
          <a:xfrm>
            <a:off x="844450" y="4652175"/>
            <a:ext cx="3125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t>‘Plant to Plate’ at LES!</a:t>
            </a:r>
            <a:endParaRPr sz="1800" b="1"/>
          </a:p>
        </p:txBody>
      </p:sp>
      <p:sp>
        <p:nvSpPr>
          <p:cNvPr id="111" name="Google Shape;111;p26"/>
          <p:cNvSpPr txBox="1"/>
          <p:nvPr/>
        </p:nvSpPr>
        <p:spPr>
          <a:xfrm>
            <a:off x="6277078" y="2238850"/>
            <a:ext cx="3954600" cy="738900"/>
          </a:xfrm>
          <a:prstGeom prst="rect">
            <a:avLst/>
          </a:prstGeom>
          <a:noFill/>
          <a:ln>
            <a:noFill/>
          </a:ln>
        </p:spPr>
        <p:txBody>
          <a:bodyPr spcFirstLastPara="1" wrap="square" lIns="91425" tIns="91425" rIns="91425" bIns="91425" anchor="t" anchorCtr="0">
            <a:spAutoFit/>
          </a:bodyPr>
          <a:lstStyle/>
          <a:p>
            <a:pPr marL="0" lvl="0" indent="457200" algn="l" rtl="0">
              <a:spcBef>
                <a:spcPts val="0"/>
              </a:spcBef>
              <a:spcAft>
                <a:spcPts val="0"/>
              </a:spcAft>
              <a:buNone/>
            </a:pPr>
            <a:r>
              <a:rPr lang="en" sz="1800" b="1"/>
              <a:t>Outdoor Classroom: Mindfulness  Practices</a:t>
            </a:r>
            <a:endParaRPr sz="1800" b="1"/>
          </a:p>
        </p:txBody>
      </p:sp>
      <p:sp>
        <p:nvSpPr>
          <p:cNvPr id="112" name="Google Shape;112;p26"/>
          <p:cNvSpPr txBox="1"/>
          <p:nvPr/>
        </p:nvSpPr>
        <p:spPr>
          <a:xfrm>
            <a:off x="8073800" y="3636375"/>
            <a:ext cx="11538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t>Climate</a:t>
            </a:r>
            <a:endParaRPr sz="1800" b="1"/>
          </a:p>
          <a:p>
            <a:pPr marL="0" lvl="0" indent="0" algn="l" rtl="0">
              <a:spcBef>
                <a:spcPts val="0"/>
              </a:spcBef>
              <a:spcAft>
                <a:spcPts val="0"/>
              </a:spcAft>
              <a:buNone/>
            </a:pPr>
            <a:r>
              <a:rPr lang="en" sz="1800" b="1"/>
              <a:t>Change</a:t>
            </a:r>
            <a:endParaRPr sz="1800" b="1"/>
          </a:p>
          <a:p>
            <a:pPr marL="0" lvl="0" indent="0" algn="l" rtl="0">
              <a:spcBef>
                <a:spcPts val="0"/>
              </a:spcBef>
              <a:spcAft>
                <a:spcPts val="0"/>
              </a:spcAft>
              <a:buNone/>
            </a:pPr>
            <a:r>
              <a:rPr lang="en" sz="1200" b="1"/>
              <a:t>‘Greenspace’</a:t>
            </a:r>
            <a:endParaRPr sz="1200" b="1"/>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16"/>
        <p:cNvGrpSpPr/>
        <p:nvPr/>
      </p:nvGrpSpPr>
      <p:grpSpPr>
        <a:xfrm>
          <a:off x="0" y="0"/>
          <a:ext cx="0" cy="0"/>
          <a:chOff x="0" y="0"/>
          <a:chExt cx="0" cy="0"/>
        </a:xfrm>
      </p:grpSpPr>
      <p:sp>
        <p:nvSpPr>
          <p:cNvPr id="117" name="Google Shape;117;p27"/>
          <p:cNvSpPr txBox="1">
            <a:spLocks noGrp="1"/>
          </p:cNvSpPr>
          <p:nvPr>
            <p:ph type="body" idx="1"/>
          </p:nvPr>
        </p:nvSpPr>
        <p:spPr>
          <a:xfrm>
            <a:off x="0" y="1149025"/>
            <a:ext cx="4959300" cy="1108200"/>
          </a:xfrm>
          <a:prstGeom prst="rect">
            <a:avLst/>
          </a:prstGeom>
        </p:spPr>
        <p:txBody>
          <a:bodyPr spcFirstLastPara="1" wrap="square" lIns="91425" tIns="91425" rIns="91425" bIns="91425" anchor="t" anchorCtr="0">
            <a:normAutofit fontScale="62500" lnSpcReduction="20000"/>
          </a:bodyPr>
          <a:lstStyle/>
          <a:p>
            <a:pPr marL="1371600" lvl="0" indent="457200" algn="l" rtl="0">
              <a:spcBef>
                <a:spcPts val="0"/>
              </a:spcBef>
              <a:spcAft>
                <a:spcPts val="0"/>
              </a:spcAft>
              <a:buNone/>
            </a:pPr>
            <a:r>
              <a:rPr lang="en" sz="3082" b="1"/>
              <a:t>Mrs. Oliver Teaches about </a:t>
            </a:r>
            <a:endParaRPr sz="3082" b="1"/>
          </a:p>
          <a:p>
            <a:pPr marL="457200" lvl="0" indent="457200" algn="l" rtl="0">
              <a:spcBef>
                <a:spcPts val="1200"/>
              </a:spcBef>
              <a:spcAft>
                <a:spcPts val="0"/>
              </a:spcAft>
              <a:buNone/>
            </a:pPr>
            <a:r>
              <a:rPr lang="en" sz="4588" b="1">
                <a:latin typeface="Indie Flower"/>
                <a:ea typeface="Indie Flower"/>
                <a:cs typeface="Indie Flower"/>
                <a:sym typeface="Indie Flower"/>
              </a:rPr>
              <a:t>   Water Pollution</a:t>
            </a:r>
            <a:endParaRPr sz="4588" b="1">
              <a:latin typeface="Indie Flower"/>
              <a:ea typeface="Indie Flower"/>
              <a:cs typeface="Indie Flower"/>
              <a:sym typeface="Indie Flower"/>
            </a:endParaRPr>
          </a:p>
          <a:p>
            <a:pPr marL="0" lvl="0" indent="0" algn="l" rtl="0">
              <a:spcBef>
                <a:spcPts val="1200"/>
              </a:spcBef>
              <a:spcAft>
                <a:spcPts val="1200"/>
              </a:spcAft>
              <a:buNone/>
            </a:pPr>
            <a:endParaRPr/>
          </a:p>
        </p:txBody>
      </p:sp>
      <p:pic>
        <p:nvPicPr>
          <p:cNvPr id="118" name="Google Shape;118;p2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144196" y="1631050"/>
            <a:ext cx="2855616" cy="3344451"/>
          </a:xfrm>
          <a:prstGeom prst="rect">
            <a:avLst/>
          </a:prstGeom>
          <a:noFill/>
          <a:ln>
            <a:noFill/>
          </a:ln>
        </p:spPr>
      </p:pic>
      <p:pic>
        <p:nvPicPr>
          <p:cNvPr id="119" name="Google Shape;119;p27"/>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647550" y="2110619"/>
            <a:ext cx="2036662" cy="2385306"/>
          </a:xfrm>
          <a:prstGeom prst="rect">
            <a:avLst/>
          </a:prstGeom>
          <a:noFill/>
          <a:ln>
            <a:noFill/>
          </a:ln>
        </p:spPr>
      </p:pic>
      <p:sp>
        <p:nvSpPr>
          <p:cNvPr id="120" name="Google Shape;120;p27"/>
          <p:cNvSpPr txBox="1"/>
          <p:nvPr/>
        </p:nvSpPr>
        <p:spPr>
          <a:xfrm>
            <a:off x="6364625" y="277525"/>
            <a:ext cx="24423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b="1"/>
              <a:t>LES takes care of our Animal Environments!</a:t>
            </a:r>
            <a:endParaRPr sz="2000" b="1"/>
          </a:p>
        </p:txBody>
      </p:sp>
      <p:pic>
        <p:nvPicPr>
          <p:cNvPr id="121" name="Google Shape;121;p2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6549650" y="1387675"/>
            <a:ext cx="2442301" cy="3256407"/>
          </a:xfrm>
          <a:prstGeom prst="rect">
            <a:avLst/>
          </a:prstGeom>
          <a:noFill/>
          <a:ln>
            <a:noFill/>
          </a:ln>
        </p:spPr>
      </p:pic>
      <p:pic>
        <p:nvPicPr>
          <p:cNvPr id="122" name="Google Shape;122;p27"/>
          <p:cNvPicPr preferRelativeResize="0"/>
          <p:nvPr/>
        </p:nvPicPr>
        <p:blipFill>
          <a:blip r:embed="rId6">
            <a:alphaModFix/>
          </a:blip>
          <a:stretch>
            <a:fillRect/>
          </a:stretch>
        </p:blipFill>
        <p:spPr>
          <a:xfrm>
            <a:off x="647550" y="154675"/>
            <a:ext cx="4756975" cy="9943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126"/>
        <p:cNvGrpSpPr/>
        <p:nvPr/>
      </p:nvGrpSpPr>
      <p:grpSpPr>
        <a:xfrm>
          <a:off x="0" y="0"/>
          <a:ext cx="0" cy="0"/>
          <a:chOff x="0" y="0"/>
          <a:chExt cx="0" cy="0"/>
        </a:xfrm>
      </p:grpSpPr>
      <p:pic>
        <p:nvPicPr>
          <p:cNvPr id="127" name="Google Shape;127;p28"/>
          <p:cNvPicPr preferRelativeResize="0"/>
          <p:nvPr/>
        </p:nvPicPr>
        <p:blipFill>
          <a:blip r:embed="rId3">
            <a:alphaModFix/>
          </a:blip>
          <a:stretch>
            <a:fillRect/>
          </a:stretch>
        </p:blipFill>
        <p:spPr>
          <a:xfrm>
            <a:off x="176000" y="123975"/>
            <a:ext cx="4307299" cy="1053900"/>
          </a:xfrm>
          <a:prstGeom prst="rect">
            <a:avLst/>
          </a:prstGeom>
          <a:noFill/>
          <a:ln>
            <a:noFill/>
          </a:ln>
        </p:spPr>
      </p:pic>
      <p:pic>
        <p:nvPicPr>
          <p:cNvPr id="128" name="Google Shape;128;p28"/>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6037910" y="334340"/>
            <a:ext cx="2959387" cy="3928746"/>
          </a:xfrm>
          <a:prstGeom prst="rect">
            <a:avLst/>
          </a:prstGeom>
          <a:noFill/>
          <a:ln>
            <a:noFill/>
          </a:ln>
        </p:spPr>
      </p:pic>
      <p:pic>
        <p:nvPicPr>
          <p:cNvPr id="129" name="Google Shape;129;p2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042223" y="210600"/>
            <a:ext cx="1887484" cy="4176224"/>
          </a:xfrm>
          <a:prstGeom prst="rect">
            <a:avLst/>
          </a:prstGeom>
          <a:noFill/>
          <a:ln>
            <a:noFill/>
          </a:ln>
        </p:spPr>
      </p:pic>
      <p:pic>
        <p:nvPicPr>
          <p:cNvPr id="130" name="Google Shape;130;p28"/>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52400" y="1330275"/>
            <a:ext cx="4419599" cy="3314707"/>
          </a:xfrm>
          <a:prstGeom prst="rect">
            <a:avLst/>
          </a:prstGeom>
          <a:noFill/>
          <a:ln>
            <a:noFill/>
          </a:ln>
        </p:spPr>
      </p:pic>
      <p:sp>
        <p:nvSpPr>
          <p:cNvPr id="131" name="Google Shape;131;p28"/>
          <p:cNvSpPr txBox="1"/>
          <p:nvPr/>
        </p:nvSpPr>
        <p:spPr>
          <a:xfrm>
            <a:off x="4836600" y="4386825"/>
            <a:ext cx="4307400" cy="769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a:t>Making Culinary Connections to Reading with our Families.</a:t>
            </a:r>
            <a:endParaRPr sz="1900"/>
          </a:p>
        </p:txBody>
      </p:sp>
      <p:sp>
        <p:nvSpPr>
          <p:cNvPr id="132" name="Google Shape;132;p28"/>
          <p:cNvSpPr txBox="1"/>
          <p:nvPr/>
        </p:nvSpPr>
        <p:spPr>
          <a:xfrm>
            <a:off x="506650" y="4644975"/>
            <a:ext cx="44196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b="1"/>
              <a:t>Learning about </a:t>
            </a:r>
            <a:r>
              <a:rPr lang="en" sz="1900" b="1">
                <a:solidFill>
                  <a:srgbClr val="6AA84F"/>
                </a:solidFill>
              </a:rPr>
              <a:t>GREEN</a:t>
            </a:r>
            <a:r>
              <a:rPr lang="en" sz="1900" b="1"/>
              <a:t>spaces!</a:t>
            </a:r>
            <a:endParaRPr sz="1900" b="1"/>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136"/>
        <p:cNvGrpSpPr/>
        <p:nvPr/>
      </p:nvGrpSpPr>
      <p:grpSpPr>
        <a:xfrm>
          <a:off x="0" y="0"/>
          <a:ext cx="0" cy="0"/>
          <a:chOff x="0" y="0"/>
          <a:chExt cx="0" cy="0"/>
        </a:xfrm>
      </p:grpSpPr>
      <p:pic>
        <p:nvPicPr>
          <p:cNvPr id="137" name="Google Shape;137;p29"/>
          <p:cNvPicPr preferRelativeResize="0"/>
          <p:nvPr/>
        </p:nvPicPr>
        <p:blipFill>
          <a:blip r:embed="rId3">
            <a:alphaModFix/>
          </a:blip>
          <a:stretch>
            <a:fillRect/>
          </a:stretch>
        </p:blipFill>
        <p:spPr>
          <a:xfrm>
            <a:off x="138338" y="77875"/>
            <a:ext cx="4629724" cy="1132800"/>
          </a:xfrm>
          <a:prstGeom prst="rect">
            <a:avLst/>
          </a:prstGeom>
          <a:noFill/>
          <a:ln>
            <a:noFill/>
          </a:ln>
        </p:spPr>
      </p:pic>
      <p:pic>
        <p:nvPicPr>
          <p:cNvPr id="138" name="Google Shape;138;p29"/>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346788" y="184075"/>
            <a:ext cx="3639977" cy="2729975"/>
          </a:xfrm>
          <a:prstGeom prst="rect">
            <a:avLst/>
          </a:prstGeom>
          <a:noFill/>
          <a:ln>
            <a:noFill/>
          </a:ln>
        </p:spPr>
      </p:pic>
      <p:pic>
        <p:nvPicPr>
          <p:cNvPr id="139" name="Google Shape;139;p2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4295625" y="3082927"/>
            <a:ext cx="3516001" cy="1826675"/>
          </a:xfrm>
          <a:prstGeom prst="rect">
            <a:avLst/>
          </a:prstGeom>
          <a:noFill/>
          <a:ln>
            <a:noFill/>
          </a:ln>
        </p:spPr>
      </p:pic>
      <p:pic>
        <p:nvPicPr>
          <p:cNvPr id="140" name="Google Shape;140;p29"/>
          <p:cNvPicPr preferRelativeResize="0"/>
          <p:nvPr/>
        </p:nvPicPr>
        <p:blipFill>
          <a:blip r:embed="rId6">
            <a:alphaModFix/>
          </a:blip>
          <a:stretch>
            <a:fillRect/>
          </a:stretch>
        </p:blipFill>
        <p:spPr>
          <a:xfrm>
            <a:off x="152400" y="1363075"/>
            <a:ext cx="3962400" cy="2971800"/>
          </a:xfrm>
          <a:prstGeom prst="rect">
            <a:avLst/>
          </a:prstGeom>
          <a:noFill/>
          <a:ln>
            <a:noFill/>
          </a:ln>
        </p:spPr>
      </p:pic>
      <p:sp>
        <p:nvSpPr>
          <p:cNvPr id="141" name="Google Shape;141;p29"/>
          <p:cNvSpPr txBox="1"/>
          <p:nvPr/>
        </p:nvSpPr>
        <p:spPr>
          <a:xfrm>
            <a:off x="7811625" y="3408525"/>
            <a:ext cx="13326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t>Google Earth and our Environment.</a:t>
            </a:r>
            <a:endParaRPr sz="1500"/>
          </a:p>
        </p:txBody>
      </p:sp>
      <p:sp>
        <p:nvSpPr>
          <p:cNvPr id="142" name="Google Shape;142;p29"/>
          <p:cNvSpPr txBox="1"/>
          <p:nvPr/>
        </p:nvSpPr>
        <p:spPr>
          <a:xfrm>
            <a:off x="4191550" y="1443250"/>
            <a:ext cx="1332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Celebrating our Climate.</a:t>
            </a:r>
            <a:endParaRPr/>
          </a:p>
        </p:txBody>
      </p:sp>
      <p:sp>
        <p:nvSpPr>
          <p:cNvPr id="143" name="Google Shape;143;p29"/>
          <p:cNvSpPr txBox="1"/>
          <p:nvPr/>
        </p:nvSpPr>
        <p:spPr>
          <a:xfrm>
            <a:off x="50400" y="4487275"/>
            <a:ext cx="41664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t>Working with Farmer Mel and Composting</a:t>
            </a:r>
            <a:r>
              <a:rPr lang="en"/>
              <a:t>.</a:t>
            </a:r>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147"/>
        <p:cNvGrpSpPr/>
        <p:nvPr/>
      </p:nvGrpSpPr>
      <p:grpSpPr>
        <a:xfrm>
          <a:off x="0" y="0"/>
          <a:ext cx="0" cy="0"/>
          <a:chOff x="0" y="0"/>
          <a:chExt cx="0" cy="0"/>
        </a:xfrm>
      </p:grpSpPr>
      <p:pic>
        <p:nvPicPr>
          <p:cNvPr id="148" name="Google Shape;148;p3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280425" y="1934575"/>
            <a:ext cx="2256227" cy="3008323"/>
          </a:xfrm>
          <a:prstGeom prst="rect">
            <a:avLst/>
          </a:prstGeom>
          <a:noFill/>
          <a:ln>
            <a:noFill/>
          </a:ln>
        </p:spPr>
      </p:pic>
      <p:pic>
        <p:nvPicPr>
          <p:cNvPr id="149" name="Google Shape;149;p30"/>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6708151" y="2945950"/>
            <a:ext cx="1538001" cy="2050673"/>
          </a:xfrm>
          <a:prstGeom prst="rect">
            <a:avLst/>
          </a:prstGeom>
          <a:noFill/>
          <a:ln>
            <a:noFill/>
          </a:ln>
        </p:spPr>
      </p:pic>
      <p:pic>
        <p:nvPicPr>
          <p:cNvPr id="150" name="Google Shape;150;p3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6626800" y="1202350"/>
            <a:ext cx="1700700" cy="1624525"/>
          </a:xfrm>
          <a:prstGeom prst="rect">
            <a:avLst/>
          </a:prstGeom>
          <a:noFill/>
          <a:ln>
            <a:noFill/>
          </a:ln>
        </p:spPr>
      </p:pic>
      <p:pic>
        <p:nvPicPr>
          <p:cNvPr id="151" name="Google Shape;151;p30"/>
          <p:cNvPicPr preferRelativeResize="0"/>
          <p:nvPr/>
        </p:nvPicPr>
        <p:blipFill>
          <a:blip r:embed="rId6">
            <a:alphaModFix/>
          </a:blip>
          <a:stretch>
            <a:fillRect/>
          </a:stretch>
        </p:blipFill>
        <p:spPr>
          <a:xfrm>
            <a:off x="444425" y="259850"/>
            <a:ext cx="4888925" cy="1231561"/>
          </a:xfrm>
          <a:prstGeom prst="rect">
            <a:avLst/>
          </a:prstGeom>
          <a:noFill/>
          <a:ln>
            <a:noFill/>
          </a:ln>
        </p:spPr>
      </p:pic>
      <p:sp>
        <p:nvSpPr>
          <p:cNvPr id="152" name="Google Shape;152;p30"/>
          <p:cNvSpPr txBox="1"/>
          <p:nvPr/>
        </p:nvSpPr>
        <p:spPr>
          <a:xfrm>
            <a:off x="668950" y="1657200"/>
            <a:ext cx="3047400" cy="348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950">
                <a:solidFill>
                  <a:schemeClr val="dk1"/>
                </a:solidFill>
                <a:latin typeface="Comic Sans MS"/>
                <a:ea typeface="Comic Sans MS"/>
                <a:cs typeface="Comic Sans MS"/>
                <a:sym typeface="Comic Sans MS"/>
              </a:rPr>
              <a:t>Students built polar bears and added them to the sea ice. We changed the conditions of the 'sea ice' by heating up the water, adding water, and heating up air with hair dryer... lots of questions and great thinking from the students! </a:t>
            </a:r>
            <a:endParaRPr sz="1700">
              <a:solidFill>
                <a:schemeClr val="dk1"/>
              </a:solidFill>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156"/>
        <p:cNvGrpSpPr/>
        <p:nvPr/>
      </p:nvGrpSpPr>
      <p:grpSpPr>
        <a:xfrm>
          <a:off x="0" y="0"/>
          <a:ext cx="0" cy="0"/>
          <a:chOff x="0" y="0"/>
          <a:chExt cx="0" cy="0"/>
        </a:xfrm>
      </p:grpSpPr>
      <p:sp>
        <p:nvSpPr>
          <p:cNvPr id="157" name="Google Shape;157;p31"/>
          <p:cNvSpPr txBox="1">
            <a:spLocks noGrp="1"/>
          </p:cNvSpPr>
          <p:nvPr>
            <p:ph type="body" idx="1"/>
          </p:nvPr>
        </p:nvSpPr>
        <p:spPr>
          <a:xfrm>
            <a:off x="311700" y="1732400"/>
            <a:ext cx="4012500" cy="28365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lang="en">
                <a:solidFill>
                  <a:schemeClr val="dk1"/>
                </a:solidFill>
                <a:latin typeface="Comic Sans MS"/>
                <a:ea typeface="Comic Sans MS"/>
                <a:cs typeface="Comic Sans MS"/>
                <a:sym typeface="Comic Sans MS"/>
              </a:rPr>
              <a:t>First graders participated in activities for our Climate Kids program on April 1st. They learned an Earth Day song, did a nature scavenger hunt, and made observations about natural elements that could be found on school grounds. </a:t>
            </a:r>
            <a:endParaRPr>
              <a:solidFill>
                <a:schemeClr val="dk1"/>
              </a:solidFill>
              <a:latin typeface="Comic Sans MS"/>
              <a:ea typeface="Comic Sans MS"/>
              <a:cs typeface="Comic Sans MS"/>
              <a:sym typeface="Comic Sans MS"/>
            </a:endParaRPr>
          </a:p>
        </p:txBody>
      </p:sp>
      <p:pic>
        <p:nvPicPr>
          <p:cNvPr id="158" name="Google Shape;158;p31"/>
          <p:cNvPicPr preferRelativeResize="0"/>
          <p:nvPr/>
        </p:nvPicPr>
        <p:blipFill>
          <a:blip r:embed="rId3">
            <a:alphaModFix/>
          </a:blip>
          <a:stretch>
            <a:fillRect/>
          </a:stretch>
        </p:blipFill>
        <p:spPr>
          <a:xfrm>
            <a:off x="444425" y="259850"/>
            <a:ext cx="4888925" cy="1231561"/>
          </a:xfrm>
          <a:prstGeom prst="rect">
            <a:avLst/>
          </a:prstGeom>
          <a:noFill/>
          <a:ln>
            <a:noFill/>
          </a:ln>
        </p:spPr>
      </p:pic>
      <p:pic>
        <p:nvPicPr>
          <p:cNvPr id="159" name="Google Shape;159;p31"/>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6288500" y="434850"/>
            <a:ext cx="2393026" cy="3190701"/>
          </a:xfrm>
          <a:prstGeom prst="rect">
            <a:avLst/>
          </a:prstGeom>
          <a:noFill/>
          <a:ln>
            <a:noFill/>
          </a:ln>
        </p:spPr>
      </p:pic>
      <p:pic>
        <p:nvPicPr>
          <p:cNvPr id="160" name="Google Shape;160;p31"/>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4833400" y="1962274"/>
            <a:ext cx="2239250" cy="298567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164"/>
        <p:cNvGrpSpPr/>
        <p:nvPr/>
      </p:nvGrpSpPr>
      <p:grpSpPr>
        <a:xfrm>
          <a:off x="0" y="0"/>
          <a:ext cx="0" cy="0"/>
          <a:chOff x="0" y="0"/>
          <a:chExt cx="0" cy="0"/>
        </a:xfrm>
      </p:grpSpPr>
      <p:sp>
        <p:nvSpPr>
          <p:cNvPr id="165" name="Google Shape;165;p32"/>
          <p:cNvSpPr txBox="1">
            <a:spLocks noGrp="1"/>
          </p:cNvSpPr>
          <p:nvPr>
            <p:ph type="body" idx="1"/>
          </p:nvPr>
        </p:nvSpPr>
        <p:spPr>
          <a:xfrm>
            <a:off x="940238" y="1891725"/>
            <a:ext cx="3897300" cy="307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018"/>
              <a:buNone/>
            </a:pPr>
            <a:r>
              <a:rPr lang="en" sz="1965">
                <a:solidFill>
                  <a:schemeClr val="dk1"/>
                </a:solidFill>
                <a:latin typeface="Comic Sans MS"/>
                <a:ea typeface="Comic Sans MS"/>
                <a:cs typeface="Comic Sans MS"/>
                <a:sym typeface="Comic Sans MS"/>
              </a:rPr>
              <a:t>The Lawrence Township Education Foundation awarded Slackwood a grant to purchase a Flex Farm hydroponic growing system. Students and staff will work together to grow fresh produce right inside our school!</a:t>
            </a:r>
            <a:endParaRPr sz="1965">
              <a:solidFill>
                <a:schemeClr val="dk1"/>
              </a:solidFill>
              <a:latin typeface="Comic Sans MS"/>
              <a:ea typeface="Comic Sans MS"/>
              <a:cs typeface="Comic Sans MS"/>
              <a:sym typeface="Comic Sans MS"/>
            </a:endParaRPr>
          </a:p>
          <a:p>
            <a:pPr marL="0" lvl="0" indent="0" algn="l" rtl="0">
              <a:spcBef>
                <a:spcPts val="1200"/>
              </a:spcBef>
              <a:spcAft>
                <a:spcPts val="1200"/>
              </a:spcAft>
              <a:buSzPts val="1018"/>
              <a:buNone/>
            </a:pPr>
            <a:endParaRPr sz="1965"/>
          </a:p>
        </p:txBody>
      </p:sp>
      <p:pic>
        <p:nvPicPr>
          <p:cNvPr id="166" name="Google Shape;166;p32"/>
          <p:cNvPicPr preferRelativeResize="0"/>
          <p:nvPr/>
        </p:nvPicPr>
        <p:blipFill>
          <a:blip r:embed="rId3">
            <a:alphaModFix/>
          </a:blip>
          <a:stretch>
            <a:fillRect/>
          </a:stretch>
        </p:blipFill>
        <p:spPr>
          <a:xfrm>
            <a:off x="5505525" y="1316850"/>
            <a:ext cx="2819400" cy="3409950"/>
          </a:xfrm>
          <a:prstGeom prst="rect">
            <a:avLst/>
          </a:prstGeom>
          <a:noFill/>
          <a:ln>
            <a:noFill/>
          </a:ln>
        </p:spPr>
      </p:pic>
      <p:pic>
        <p:nvPicPr>
          <p:cNvPr id="167" name="Google Shape;167;p32"/>
          <p:cNvPicPr preferRelativeResize="0"/>
          <p:nvPr/>
        </p:nvPicPr>
        <p:blipFill>
          <a:blip r:embed="rId4">
            <a:alphaModFix/>
          </a:blip>
          <a:stretch>
            <a:fillRect/>
          </a:stretch>
        </p:blipFill>
        <p:spPr>
          <a:xfrm>
            <a:off x="444425" y="259850"/>
            <a:ext cx="4888925" cy="123156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3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0" y="0"/>
            <a:ext cx="3761674" cy="905875"/>
          </a:xfrm>
          <a:prstGeom prst="rect">
            <a:avLst/>
          </a:prstGeom>
          <a:noFill/>
          <a:ln>
            <a:noFill/>
          </a:ln>
        </p:spPr>
      </p:pic>
      <p:sp>
        <p:nvSpPr>
          <p:cNvPr id="173" name="Google Shape;173;p33"/>
          <p:cNvSpPr txBox="1"/>
          <p:nvPr/>
        </p:nvSpPr>
        <p:spPr>
          <a:xfrm>
            <a:off x="3922375" y="92500"/>
            <a:ext cx="5013900" cy="969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b="1">
                <a:solidFill>
                  <a:srgbClr val="0000FF"/>
                </a:solidFill>
              </a:rPr>
              <a:t>AT EPS WE ARE COMPOSTERS!</a:t>
            </a:r>
            <a:endParaRPr sz="1700" b="1">
              <a:solidFill>
                <a:srgbClr val="0000FF"/>
              </a:solidFill>
            </a:endParaRPr>
          </a:p>
          <a:p>
            <a:pPr marL="0" lvl="0" indent="0" algn="ctr" rtl="0">
              <a:spcBef>
                <a:spcPts val="0"/>
              </a:spcBef>
              <a:spcAft>
                <a:spcPts val="0"/>
              </a:spcAft>
              <a:buNone/>
            </a:pPr>
            <a:r>
              <a:rPr lang="en" sz="1700" b="1">
                <a:solidFill>
                  <a:srgbClr val="0000FF"/>
                </a:solidFill>
              </a:rPr>
              <a:t>Our EPS students compost daily and deliver the materials to our compost buckets.</a:t>
            </a:r>
            <a:endParaRPr sz="1700" b="1">
              <a:solidFill>
                <a:srgbClr val="0000FF"/>
              </a:solidFill>
            </a:endParaRPr>
          </a:p>
        </p:txBody>
      </p:sp>
      <p:pic>
        <p:nvPicPr>
          <p:cNvPr id="174" name="Google Shape;174;p33"/>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21388" y="3031400"/>
            <a:ext cx="2918902" cy="1959702"/>
          </a:xfrm>
          <a:prstGeom prst="rect">
            <a:avLst/>
          </a:prstGeom>
          <a:noFill/>
          <a:ln>
            <a:noFill/>
          </a:ln>
        </p:spPr>
      </p:pic>
      <p:pic>
        <p:nvPicPr>
          <p:cNvPr id="175" name="Google Shape;175;p3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4070400" y="2851250"/>
            <a:ext cx="4865874" cy="2139851"/>
          </a:xfrm>
          <a:prstGeom prst="rect">
            <a:avLst/>
          </a:prstGeom>
          <a:noFill/>
          <a:ln>
            <a:noFill/>
          </a:ln>
        </p:spPr>
      </p:pic>
      <p:pic>
        <p:nvPicPr>
          <p:cNvPr id="176" name="Google Shape;176;p33"/>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921475" y="1124425"/>
            <a:ext cx="3274824" cy="1664499"/>
          </a:xfrm>
          <a:prstGeom prst="rect">
            <a:avLst/>
          </a:prstGeom>
          <a:noFill/>
          <a:ln>
            <a:noFill/>
          </a:ln>
        </p:spPr>
      </p:pic>
      <p:pic>
        <p:nvPicPr>
          <p:cNvPr id="177" name="Google Shape;177;p33"/>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185025" y="1062100"/>
            <a:ext cx="3576648" cy="181260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p3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292425" y="0"/>
            <a:ext cx="4851575" cy="1073100"/>
          </a:xfrm>
          <a:prstGeom prst="rect">
            <a:avLst/>
          </a:prstGeom>
          <a:noFill/>
          <a:ln>
            <a:noFill/>
          </a:ln>
        </p:spPr>
      </p:pic>
      <p:sp>
        <p:nvSpPr>
          <p:cNvPr id="183" name="Google Shape;183;p34"/>
          <p:cNvSpPr txBox="1"/>
          <p:nvPr/>
        </p:nvSpPr>
        <p:spPr>
          <a:xfrm>
            <a:off x="185025" y="129525"/>
            <a:ext cx="3996300" cy="116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a:solidFill>
                  <a:srgbClr val="0000FF"/>
                </a:solidFill>
              </a:rPr>
              <a:t>WE ARE GARDENERS!</a:t>
            </a:r>
            <a:endParaRPr sz="1600" b="1">
              <a:solidFill>
                <a:srgbClr val="0000FF"/>
              </a:solidFill>
            </a:endParaRPr>
          </a:p>
          <a:p>
            <a:pPr marL="0" lvl="0" indent="0" algn="ctr" rtl="0">
              <a:spcBef>
                <a:spcPts val="0"/>
              </a:spcBef>
              <a:spcAft>
                <a:spcPts val="0"/>
              </a:spcAft>
              <a:buNone/>
            </a:pPr>
            <a:r>
              <a:rPr lang="en" sz="1600" b="1">
                <a:solidFill>
                  <a:srgbClr val="0000FF"/>
                </a:solidFill>
              </a:rPr>
              <a:t>At EPS we built our own gardens from the ground up!  This year we will be planting and harvesting!</a:t>
            </a:r>
            <a:endParaRPr sz="1600" b="1">
              <a:solidFill>
                <a:srgbClr val="0000FF"/>
              </a:solidFill>
            </a:endParaRPr>
          </a:p>
        </p:txBody>
      </p:sp>
      <p:pic>
        <p:nvPicPr>
          <p:cNvPr id="184" name="Google Shape;184;p34"/>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52400" y="1451625"/>
            <a:ext cx="3706977" cy="1693673"/>
          </a:xfrm>
          <a:prstGeom prst="rect">
            <a:avLst/>
          </a:prstGeom>
          <a:noFill/>
          <a:ln>
            <a:noFill/>
          </a:ln>
        </p:spPr>
      </p:pic>
      <p:pic>
        <p:nvPicPr>
          <p:cNvPr id="185" name="Google Shape;185;p3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4739825" y="1451625"/>
            <a:ext cx="3996298" cy="1693673"/>
          </a:xfrm>
          <a:prstGeom prst="rect">
            <a:avLst/>
          </a:prstGeom>
          <a:noFill/>
          <a:ln>
            <a:noFill/>
          </a:ln>
        </p:spPr>
      </p:pic>
      <p:pic>
        <p:nvPicPr>
          <p:cNvPr id="186" name="Google Shape;186;p34"/>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85025" y="3264825"/>
            <a:ext cx="3577876" cy="1693673"/>
          </a:xfrm>
          <a:prstGeom prst="rect">
            <a:avLst/>
          </a:prstGeom>
          <a:noFill/>
          <a:ln>
            <a:noFill/>
          </a:ln>
        </p:spPr>
      </p:pic>
      <p:pic>
        <p:nvPicPr>
          <p:cNvPr id="187" name="Google Shape;187;p34"/>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4739825" y="3264825"/>
            <a:ext cx="3996298" cy="169367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p:cNvGrpSpPr/>
        <p:nvPr/>
      </p:nvGrpSpPr>
      <p:grpSpPr>
        <a:xfrm>
          <a:off x="0" y="0"/>
          <a:ext cx="0" cy="0"/>
          <a:chOff x="0" y="0"/>
          <a:chExt cx="0" cy="0"/>
        </a:xfrm>
      </p:grpSpPr>
      <p:sp>
        <p:nvSpPr>
          <p:cNvPr id="192" name="Google Shape;192;p35"/>
          <p:cNvSpPr txBox="1">
            <a:spLocks noGrp="1"/>
          </p:cNvSpPr>
          <p:nvPr>
            <p:ph type="body" idx="1"/>
          </p:nvPr>
        </p:nvSpPr>
        <p:spPr>
          <a:xfrm>
            <a:off x="86225" y="816825"/>
            <a:ext cx="2708400" cy="4199100"/>
          </a:xfrm>
          <a:prstGeom prst="rect">
            <a:avLst/>
          </a:prstGeom>
          <a:gradFill>
            <a:gsLst>
              <a:gs pos="0">
                <a:srgbClr val="D4E5F5"/>
              </a:gs>
              <a:gs pos="100000">
                <a:srgbClr val="70A4D5"/>
              </a:gs>
            </a:gsLst>
            <a:lin ang="5400012" scaled="0"/>
          </a:gradFill>
          <a:ln w="38100"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1200"/>
              </a:spcAft>
              <a:buNone/>
            </a:pPr>
            <a:r>
              <a:rPr lang="en" sz="1300" b="1">
                <a:solidFill>
                  <a:schemeClr val="dk1"/>
                </a:solidFill>
              </a:rPr>
              <a:t>Our 3rd graders engage in being school Streamkeepers to participate in hands-on activities involving the nearby stream. Students make observations, predictions, and hold discussions about how the stream can be kept protected. NJ Watershed Ambassadors have partnered with our class to inform us about the importance of aquifers and how watersheds function. When it’s warm enough, students adventure in “stream stomps” to collect data, make observations, and help keep the stream clean! </a:t>
            </a:r>
            <a:endParaRPr sz="1300" b="1">
              <a:solidFill>
                <a:schemeClr val="dk1"/>
              </a:solidFill>
            </a:endParaRPr>
          </a:p>
        </p:txBody>
      </p:sp>
      <p:pic>
        <p:nvPicPr>
          <p:cNvPr id="193" name="Google Shape;193;p35"/>
          <p:cNvPicPr preferRelativeResize="0"/>
          <p:nvPr/>
        </p:nvPicPr>
        <p:blipFill>
          <a:blip r:embed="rId4">
            <a:alphaModFix/>
          </a:blip>
          <a:stretch>
            <a:fillRect/>
          </a:stretch>
        </p:blipFill>
        <p:spPr>
          <a:xfrm>
            <a:off x="0" y="-3"/>
            <a:ext cx="3282525" cy="744125"/>
          </a:xfrm>
          <a:prstGeom prst="rect">
            <a:avLst/>
          </a:prstGeom>
          <a:noFill/>
          <a:ln>
            <a:noFill/>
          </a:ln>
        </p:spPr>
      </p:pic>
      <p:pic>
        <p:nvPicPr>
          <p:cNvPr id="194" name="Google Shape;194;p3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081087" y="2388078"/>
            <a:ext cx="3165512" cy="2627912"/>
          </a:xfrm>
          <a:prstGeom prst="rect">
            <a:avLst/>
          </a:prstGeom>
          <a:noFill/>
          <a:ln w="38100" cap="flat" cmpd="sng">
            <a:solidFill>
              <a:schemeClr val="lt1"/>
            </a:solidFill>
            <a:prstDash val="solid"/>
            <a:round/>
            <a:headEnd type="none" w="sm" len="sm"/>
            <a:tailEnd type="none" w="sm" len="sm"/>
          </a:ln>
        </p:spPr>
      </p:pic>
      <p:pic>
        <p:nvPicPr>
          <p:cNvPr id="195" name="Google Shape;195;p3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389425" y="2342738"/>
            <a:ext cx="2637876" cy="2718577"/>
          </a:xfrm>
          <a:prstGeom prst="rect">
            <a:avLst/>
          </a:prstGeom>
          <a:noFill/>
          <a:ln w="38100" cap="flat" cmpd="sng">
            <a:solidFill>
              <a:srgbClr val="1155CC"/>
            </a:solidFill>
            <a:prstDash val="solid"/>
            <a:round/>
            <a:headEnd type="none" w="sm" len="sm"/>
            <a:tailEnd type="none" w="sm" len="sm"/>
          </a:ln>
        </p:spPr>
      </p:pic>
      <p:pic>
        <p:nvPicPr>
          <p:cNvPr id="196" name="Google Shape;196;p35"/>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3282537" y="69675"/>
            <a:ext cx="2834401" cy="2125801"/>
          </a:xfrm>
          <a:prstGeom prst="rect">
            <a:avLst/>
          </a:prstGeom>
          <a:noFill/>
          <a:ln w="38100" cap="flat" cmpd="sng">
            <a:solidFill>
              <a:srgbClr val="1155CC"/>
            </a:solidFill>
            <a:prstDash val="solid"/>
            <a:round/>
            <a:headEnd type="none" w="sm" len="sm"/>
            <a:tailEnd type="none" w="sm" len="sm"/>
          </a:ln>
        </p:spPr>
      </p:pic>
      <p:pic>
        <p:nvPicPr>
          <p:cNvPr id="197" name="Google Shape;197;p35"/>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rot="-5400000">
            <a:off x="6600900" y="-284632"/>
            <a:ext cx="2125801" cy="2834401"/>
          </a:xfrm>
          <a:prstGeom prst="rect">
            <a:avLst/>
          </a:prstGeom>
          <a:noFill/>
          <a:ln w="38100" cap="flat" cmpd="sng">
            <a:solidFill>
              <a:schemeClr val="lt1"/>
            </a:solidFill>
            <a:prstDash val="solid"/>
            <a:round/>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201"/>
        <p:cNvGrpSpPr/>
        <p:nvPr/>
      </p:nvGrpSpPr>
      <p:grpSpPr>
        <a:xfrm>
          <a:off x="0" y="0"/>
          <a:ext cx="0" cy="0"/>
          <a:chOff x="0" y="0"/>
          <a:chExt cx="0" cy="0"/>
        </a:xfrm>
      </p:grpSpPr>
      <p:pic>
        <p:nvPicPr>
          <p:cNvPr id="202" name="Google Shape;202;p36"/>
          <p:cNvPicPr preferRelativeResize="0"/>
          <p:nvPr/>
        </p:nvPicPr>
        <p:blipFill>
          <a:blip r:embed="rId3">
            <a:alphaModFix/>
          </a:blip>
          <a:stretch>
            <a:fillRect/>
          </a:stretch>
        </p:blipFill>
        <p:spPr>
          <a:xfrm>
            <a:off x="0" y="1061414"/>
            <a:ext cx="9143999" cy="1688523"/>
          </a:xfrm>
          <a:prstGeom prst="rect">
            <a:avLst/>
          </a:prstGeom>
          <a:noFill/>
          <a:ln>
            <a:noFill/>
          </a:ln>
        </p:spPr>
      </p:pic>
      <p:sp>
        <p:nvSpPr>
          <p:cNvPr id="203" name="Google Shape;203;p36"/>
          <p:cNvSpPr txBox="1"/>
          <p:nvPr/>
        </p:nvSpPr>
        <p:spPr>
          <a:xfrm>
            <a:off x="584850" y="3237825"/>
            <a:ext cx="7974300" cy="84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300"/>
              <a:t>Lawrence Intermediate School</a:t>
            </a:r>
            <a:endParaRPr sz="4300"/>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207"/>
        <p:cNvGrpSpPr/>
        <p:nvPr/>
      </p:nvGrpSpPr>
      <p:grpSpPr>
        <a:xfrm>
          <a:off x="0" y="0"/>
          <a:ext cx="0" cy="0"/>
          <a:chOff x="0" y="0"/>
          <a:chExt cx="0" cy="0"/>
        </a:xfrm>
      </p:grpSpPr>
      <p:sp>
        <p:nvSpPr>
          <p:cNvPr id="208" name="Google Shape;208;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Amount of carrots recycled to a farm from one day! </a:t>
            </a:r>
            <a:endParaRPr/>
          </a:p>
        </p:txBody>
      </p:sp>
      <p:pic>
        <p:nvPicPr>
          <p:cNvPr id="209" name="Google Shape;209;p3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495820" y="1234750"/>
            <a:ext cx="2438875" cy="3251850"/>
          </a:xfrm>
          <a:prstGeom prst="rect">
            <a:avLst/>
          </a:prstGeom>
          <a:noFill/>
          <a:ln>
            <a:noFill/>
          </a:ln>
        </p:spPr>
      </p:pic>
      <p:pic>
        <p:nvPicPr>
          <p:cNvPr id="210" name="Google Shape;210;p37"/>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029920" y="1292488"/>
            <a:ext cx="2352276" cy="313637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214"/>
        <p:cNvGrpSpPr/>
        <p:nvPr/>
      </p:nvGrpSpPr>
      <p:grpSpPr>
        <a:xfrm>
          <a:off x="0" y="0"/>
          <a:ext cx="0" cy="0"/>
          <a:chOff x="0" y="0"/>
          <a:chExt cx="0" cy="0"/>
        </a:xfrm>
      </p:grpSpPr>
      <p:pic>
        <p:nvPicPr>
          <p:cNvPr id="215" name="Google Shape;215;p38"/>
          <p:cNvPicPr preferRelativeResize="0"/>
          <p:nvPr/>
        </p:nvPicPr>
        <p:blipFill>
          <a:blip r:embed="rId3">
            <a:alphaModFix/>
          </a:blip>
          <a:stretch>
            <a:fillRect/>
          </a:stretch>
        </p:blipFill>
        <p:spPr>
          <a:xfrm>
            <a:off x="367525" y="1258125"/>
            <a:ext cx="3429000" cy="3599624"/>
          </a:xfrm>
          <a:prstGeom prst="rect">
            <a:avLst/>
          </a:prstGeom>
          <a:noFill/>
          <a:ln>
            <a:noFill/>
          </a:ln>
        </p:spPr>
      </p:pic>
      <p:pic>
        <p:nvPicPr>
          <p:cNvPr id="216" name="Google Shape;216;p38"/>
          <p:cNvPicPr preferRelativeResize="0"/>
          <p:nvPr/>
        </p:nvPicPr>
        <p:blipFill>
          <a:blip r:embed="rId4">
            <a:alphaModFix/>
          </a:blip>
          <a:stretch>
            <a:fillRect/>
          </a:stretch>
        </p:blipFill>
        <p:spPr>
          <a:xfrm>
            <a:off x="4807175" y="1258125"/>
            <a:ext cx="3429000" cy="3599626"/>
          </a:xfrm>
          <a:prstGeom prst="rect">
            <a:avLst/>
          </a:prstGeom>
          <a:noFill/>
          <a:ln>
            <a:noFill/>
          </a:ln>
        </p:spPr>
      </p:pic>
      <p:sp>
        <p:nvSpPr>
          <p:cNvPr id="217" name="Google Shape;217;p38"/>
          <p:cNvSpPr txBox="1"/>
          <p:nvPr/>
        </p:nvSpPr>
        <p:spPr>
          <a:xfrm>
            <a:off x="758575" y="444050"/>
            <a:ext cx="68457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a:t>LIS Green Team Poster Contest</a:t>
            </a:r>
            <a:endParaRPr sz="3000"/>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221"/>
        <p:cNvGrpSpPr/>
        <p:nvPr/>
      </p:nvGrpSpPr>
      <p:grpSpPr>
        <a:xfrm>
          <a:off x="0" y="0"/>
          <a:ext cx="0" cy="0"/>
          <a:chOff x="0" y="0"/>
          <a:chExt cx="0" cy="0"/>
        </a:xfrm>
      </p:grpSpPr>
      <p:pic>
        <p:nvPicPr>
          <p:cNvPr id="222" name="Google Shape;222;p39"/>
          <p:cNvPicPr preferRelativeResize="0"/>
          <p:nvPr/>
        </p:nvPicPr>
        <p:blipFill>
          <a:blip r:embed="rId3">
            <a:alphaModFix/>
          </a:blip>
          <a:stretch>
            <a:fillRect/>
          </a:stretch>
        </p:blipFill>
        <p:spPr>
          <a:xfrm>
            <a:off x="860674" y="412950"/>
            <a:ext cx="3429000" cy="4572000"/>
          </a:xfrm>
          <a:prstGeom prst="rect">
            <a:avLst/>
          </a:prstGeom>
          <a:noFill/>
          <a:ln>
            <a:noFill/>
          </a:ln>
        </p:spPr>
      </p:pic>
      <p:pic>
        <p:nvPicPr>
          <p:cNvPr id="223" name="Google Shape;223;p39"/>
          <p:cNvPicPr preferRelativeResize="0"/>
          <p:nvPr/>
        </p:nvPicPr>
        <p:blipFill>
          <a:blip r:embed="rId4">
            <a:alphaModFix/>
          </a:blip>
          <a:stretch>
            <a:fillRect/>
          </a:stretch>
        </p:blipFill>
        <p:spPr>
          <a:xfrm>
            <a:off x="5279275" y="412950"/>
            <a:ext cx="3429000" cy="457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AD1DC"/>
        </a:solidFill>
        <a:effectLst/>
      </p:bgPr>
    </p:bg>
    <p:spTree>
      <p:nvGrpSpPr>
        <p:cNvPr id="1" name="Shape 227"/>
        <p:cNvGrpSpPr/>
        <p:nvPr/>
      </p:nvGrpSpPr>
      <p:grpSpPr>
        <a:xfrm>
          <a:off x="0" y="0"/>
          <a:ext cx="0" cy="0"/>
          <a:chOff x="0" y="0"/>
          <a:chExt cx="0" cy="0"/>
        </a:xfrm>
      </p:grpSpPr>
      <p:sp>
        <p:nvSpPr>
          <p:cNvPr id="228" name="Google Shape;228;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Green Team Play Ground Cleanup</a:t>
            </a:r>
            <a:endParaRPr/>
          </a:p>
        </p:txBody>
      </p:sp>
      <p:pic>
        <p:nvPicPr>
          <p:cNvPr id="229" name="Google Shape;229;p40"/>
          <p:cNvPicPr preferRelativeResize="0"/>
          <p:nvPr/>
        </p:nvPicPr>
        <p:blipFill>
          <a:blip r:embed="rId3">
            <a:alphaModFix/>
          </a:blip>
          <a:stretch>
            <a:fillRect/>
          </a:stretch>
        </p:blipFill>
        <p:spPr>
          <a:xfrm>
            <a:off x="3015800" y="1026388"/>
            <a:ext cx="2751425" cy="36685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3"/>
        <p:cNvGrpSpPr/>
        <p:nvPr/>
      </p:nvGrpSpPr>
      <p:grpSpPr>
        <a:xfrm>
          <a:off x="0" y="0"/>
          <a:ext cx="0" cy="0"/>
          <a:chOff x="0" y="0"/>
          <a:chExt cx="0" cy="0"/>
        </a:xfrm>
      </p:grpSpPr>
      <p:sp>
        <p:nvSpPr>
          <p:cNvPr id="234" name="Google Shape;234;p41"/>
          <p:cNvSpPr txBox="1">
            <a:spLocks noGrp="1"/>
          </p:cNvSpPr>
          <p:nvPr>
            <p:ph type="ctrTitle"/>
          </p:nvPr>
        </p:nvSpPr>
        <p:spPr>
          <a:xfrm>
            <a:off x="2126850" y="645850"/>
            <a:ext cx="5658600" cy="1448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b="1">
                <a:solidFill>
                  <a:srgbClr val="980000"/>
                </a:solidFill>
                <a:highlight>
                  <a:schemeClr val="lt1"/>
                </a:highlight>
              </a:rPr>
              <a:t>Environmental Clean up</a:t>
            </a:r>
            <a:endParaRPr b="1">
              <a:solidFill>
                <a:srgbClr val="980000"/>
              </a:solidFill>
              <a:highlight>
                <a:schemeClr val="lt1"/>
              </a:highlight>
            </a:endParaRPr>
          </a:p>
        </p:txBody>
      </p:sp>
      <p:sp>
        <p:nvSpPr>
          <p:cNvPr id="235" name="Google Shape;235;p4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lnSpc>
                <a:spcPct val="80000"/>
              </a:lnSpc>
              <a:spcBef>
                <a:spcPts val="0"/>
              </a:spcBef>
              <a:spcAft>
                <a:spcPts val="0"/>
              </a:spcAft>
              <a:buSzPts val="605"/>
              <a:buNone/>
            </a:pPr>
            <a:r>
              <a:rPr lang="en" sz="2340" b="1">
                <a:solidFill>
                  <a:schemeClr val="dk1"/>
                </a:solidFill>
                <a:highlight>
                  <a:schemeClr val="lt1"/>
                </a:highlight>
              </a:rPr>
              <a:t>By: Ellie Hauger (Green Team Member) 1/31/22 Ms.Neirotti/Ms.Heller </a:t>
            </a:r>
            <a:endParaRPr sz="2340" b="1">
              <a:solidFill>
                <a:schemeClr val="dk1"/>
              </a:solidFill>
              <a:highlight>
                <a:schemeClr val="lt1"/>
              </a:highlight>
            </a:endParaRPr>
          </a:p>
          <a:p>
            <a:pPr marL="0" lvl="0" indent="0" algn="ctr" rtl="0">
              <a:lnSpc>
                <a:spcPct val="80000"/>
              </a:lnSpc>
              <a:spcBef>
                <a:spcPts val="0"/>
              </a:spcBef>
              <a:spcAft>
                <a:spcPts val="0"/>
              </a:spcAft>
              <a:buSzPts val="605"/>
              <a:buNone/>
            </a:pPr>
            <a:r>
              <a:rPr lang="en" sz="2340" b="1">
                <a:solidFill>
                  <a:schemeClr val="dk1"/>
                </a:solidFill>
                <a:highlight>
                  <a:schemeClr val="lt1"/>
                </a:highlight>
              </a:rPr>
              <a:t>Enrichment</a:t>
            </a:r>
            <a:r>
              <a:rPr lang="en" sz="2340" b="1">
                <a:solidFill>
                  <a:schemeClr val="dk1"/>
                </a:solidFill>
              </a:rPr>
              <a:t> </a:t>
            </a:r>
            <a:endParaRPr sz="2340" b="1">
              <a:solidFill>
                <a:schemeClr val="dk1"/>
              </a:solidFill>
            </a:endParaRPr>
          </a:p>
          <a:p>
            <a:pPr marL="0" lvl="0" indent="0" algn="l" rtl="0">
              <a:lnSpc>
                <a:spcPct val="80000"/>
              </a:lnSpc>
              <a:spcBef>
                <a:spcPts val="0"/>
              </a:spcBef>
              <a:spcAft>
                <a:spcPts val="0"/>
              </a:spcAft>
              <a:buSzPts val="605"/>
              <a:buNone/>
            </a:pPr>
            <a:endParaRPr sz="1540">
              <a:solidFill>
                <a:srgbClr val="4C1130"/>
              </a:solidFill>
            </a:endParaRPr>
          </a:p>
        </p:txBody>
      </p:sp>
      <p:pic>
        <p:nvPicPr>
          <p:cNvPr id="236" name="Google Shape;236;p41"/>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851700" y="4366906"/>
            <a:ext cx="4292292" cy="7926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0"/>
        <p:cNvGrpSpPr/>
        <p:nvPr/>
      </p:nvGrpSpPr>
      <p:grpSpPr>
        <a:xfrm>
          <a:off x="0" y="0"/>
          <a:ext cx="0" cy="0"/>
          <a:chOff x="0" y="0"/>
          <a:chExt cx="0" cy="0"/>
        </a:xfrm>
      </p:grpSpPr>
      <p:sp>
        <p:nvSpPr>
          <p:cNvPr id="241" name="Google Shape;241;p42"/>
          <p:cNvSpPr txBox="1">
            <a:spLocks noGrp="1"/>
          </p:cNvSpPr>
          <p:nvPr>
            <p:ph type="title"/>
          </p:nvPr>
        </p:nvSpPr>
        <p:spPr>
          <a:xfrm>
            <a:off x="174150" y="162250"/>
            <a:ext cx="8520600" cy="5727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LIS Sustainable Efforts</a:t>
            </a:r>
            <a:endParaRPr/>
          </a:p>
        </p:txBody>
      </p:sp>
      <p:sp>
        <p:nvSpPr>
          <p:cNvPr id="242" name="Google Shape;242;p42"/>
          <p:cNvSpPr txBox="1">
            <a:spLocks noGrp="1"/>
          </p:cNvSpPr>
          <p:nvPr>
            <p:ph type="body" idx="1"/>
          </p:nvPr>
        </p:nvSpPr>
        <p:spPr>
          <a:xfrm>
            <a:off x="464550" y="836075"/>
            <a:ext cx="8030100" cy="13083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r" rtl="0">
              <a:spcBef>
                <a:spcPts val="0"/>
              </a:spcBef>
              <a:spcAft>
                <a:spcPts val="0"/>
              </a:spcAft>
              <a:buNone/>
            </a:pPr>
            <a:r>
              <a:rPr lang="en" sz="2000">
                <a:solidFill>
                  <a:schemeClr val="lt1"/>
                </a:solidFill>
              </a:rPr>
              <a:t>Families were invited to go and clean up my neighborhood woods. </a:t>
            </a:r>
            <a:endParaRPr sz="2000">
              <a:solidFill>
                <a:schemeClr val="lt1"/>
              </a:solidFill>
            </a:endParaRPr>
          </a:p>
          <a:p>
            <a:pPr marL="0" lvl="0" indent="0" algn="r" rtl="0">
              <a:spcBef>
                <a:spcPts val="1200"/>
              </a:spcBef>
              <a:spcAft>
                <a:spcPts val="1200"/>
              </a:spcAft>
              <a:buNone/>
            </a:pPr>
            <a:r>
              <a:rPr lang="en" sz="2000">
                <a:solidFill>
                  <a:schemeClr val="lt1"/>
                </a:solidFill>
              </a:rPr>
              <a:t>3 families including myself actually did the clean up</a:t>
            </a:r>
            <a:r>
              <a:rPr lang="en" sz="1700">
                <a:solidFill>
                  <a:schemeClr val="lt1"/>
                </a:solidFill>
              </a:rPr>
              <a:t>                                                                                       </a:t>
            </a:r>
            <a:r>
              <a:rPr lang="en" sz="1700"/>
              <a:t>.     </a:t>
            </a:r>
            <a:endParaRPr sz="1700"/>
          </a:p>
        </p:txBody>
      </p:sp>
      <p:pic>
        <p:nvPicPr>
          <p:cNvPr id="243" name="Google Shape;243;p42" descr="Text, whiteboard&#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19150" y="1900475"/>
            <a:ext cx="2513051" cy="3296475"/>
          </a:xfrm>
          <a:prstGeom prst="rect">
            <a:avLst/>
          </a:prstGeom>
          <a:noFill/>
          <a:ln>
            <a:noFill/>
          </a:ln>
        </p:spPr>
      </p:pic>
      <p:pic>
        <p:nvPicPr>
          <p:cNvPr id="244" name="Google Shape;244;p42"/>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542699" y="4478507"/>
            <a:ext cx="3601301" cy="665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8"/>
        <p:cNvGrpSpPr/>
        <p:nvPr/>
      </p:nvGrpSpPr>
      <p:grpSpPr>
        <a:xfrm>
          <a:off x="0" y="0"/>
          <a:ext cx="0" cy="0"/>
          <a:chOff x="0" y="0"/>
          <a:chExt cx="0" cy="0"/>
        </a:xfrm>
      </p:grpSpPr>
      <p:sp>
        <p:nvSpPr>
          <p:cNvPr id="249" name="Google Shape;249;p43"/>
          <p:cNvSpPr txBox="1">
            <a:spLocks noGrp="1"/>
          </p:cNvSpPr>
          <p:nvPr>
            <p:ph type="title"/>
          </p:nvPr>
        </p:nvSpPr>
        <p:spPr>
          <a:xfrm>
            <a:off x="311700" y="153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Much Garbage </a:t>
            </a:r>
            <a:endParaRPr/>
          </a:p>
        </p:txBody>
      </p:sp>
      <p:sp>
        <p:nvSpPr>
          <p:cNvPr id="250" name="Google Shape;250;p43"/>
          <p:cNvSpPr txBox="1">
            <a:spLocks noGrp="1"/>
          </p:cNvSpPr>
          <p:nvPr>
            <p:ph type="body" idx="1"/>
          </p:nvPr>
        </p:nvSpPr>
        <p:spPr>
          <a:xfrm>
            <a:off x="311700" y="863550"/>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FF0000"/>
              </a:buClr>
              <a:buSzPts val="1800"/>
              <a:buChar char="●"/>
            </a:pPr>
            <a:r>
              <a:rPr lang="en" b="1">
                <a:solidFill>
                  <a:srgbClr val="FF0000"/>
                </a:solidFill>
                <a:highlight>
                  <a:schemeClr val="lt1"/>
                </a:highlight>
              </a:rPr>
              <a:t>We collected 6 bags of beer bottles, a tin bucket,and broken glass</a:t>
            </a:r>
            <a:endParaRPr b="1">
              <a:solidFill>
                <a:srgbClr val="FF0000"/>
              </a:solidFill>
              <a:highlight>
                <a:schemeClr val="lt1"/>
              </a:highlight>
            </a:endParaRPr>
          </a:p>
          <a:p>
            <a:pPr marL="457200" lvl="0" indent="-342900" algn="l" rtl="0">
              <a:spcBef>
                <a:spcPts val="0"/>
              </a:spcBef>
              <a:spcAft>
                <a:spcPts val="0"/>
              </a:spcAft>
              <a:buClr>
                <a:srgbClr val="FF0000"/>
              </a:buClr>
              <a:buSzPts val="1800"/>
              <a:buChar char="●"/>
            </a:pPr>
            <a:r>
              <a:rPr lang="en" b="1">
                <a:solidFill>
                  <a:srgbClr val="FF0000"/>
                </a:solidFill>
                <a:highlight>
                  <a:schemeClr val="lt1"/>
                </a:highlight>
              </a:rPr>
              <a:t>We also collected a tire, a wire, a hose, a wooden plank, and a broken umbrella</a:t>
            </a:r>
            <a:endParaRPr b="1">
              <a:solidFill>
                <a:srgbClr val="FF0000"/>
              </a:solidFill>
              <a:highlight>
                <a:schemeClr val="lt1"/>
              </a:highlight>
            </a:endParaRPr>
          </a:p>
          <a:p>
            <a:pPr marL="457200" lvl="0" indent="0" algn="l" rtl="0">
              <a:spcBef>
                <a:spcPts val="1200"/>
              </a:spcBef>
              <a:spcAft>
                <a:spcPts val="1200"/>
              </a:spcAft>
              <a:buNone/>
            </a:pPr>
            <a:r>
              <a:rPr lang="en">
                <a:solidFill>
                  <a:schemeClr val="lt1"/>
                </a:solidFill>
              </a:rPr>
              <a:t>      </a:t>
            </a:r>
            <a:endParaRPr>
              <a:solidFill>
                <a:schemeClr val="lt1"/>
              </a:solidFill>
            </a:endParaRPr>
          </a:p>
        </p:txBody>
      </p:sp>
      <p:pic>
        <p:nvPicPr>
          <p:cNvPr id="251" name="Google Shape;251;p43" descr="A wheelbarrow full of trash&#10;&#10;Description automatically generated with low confidence"/>
          <p:cNvPicPr preferRelativeResize="0"/>
          <p:nvPr/>
        </p:nvPicPr>
        <p:blipFill>
          <a:blip r:embed="rId4">
            <a:alphaModFix/>
          </a:blip>
          <a:stretch>
            <a:fillRect/>
          </a:stretch>
        </p:blipFill>
        <p:spPr>
          <a:xfrm>
            <a:off x="6708575" y="1601275"/>
            <a:ext cx="2054725" cy="3476700"/>
          </a:xfrm>
          <a:prstGeom prst="rect">
            <a:avLst/>
          </a:prstGeom>
          <a:noFill/>
          <a:ln>
            <a:noFill/>
          </a:ln>
        </p:spPr>
      </p:pic>
      <p:pic>
        <p:nvPicPr>
          <p:cNvPr id="252" name="Google Shape;252;p43" descr="A pile of trash on the side of a road&#10;&#10;Description automatically generated with low confidence"/>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1415394" y="2534525"/>
            <a:ext cx="3229506" cy="2448000"/>
          </a:xfrm>
          <a:prstGeom prst="rect">
            <a:avLst/>
          </a:prstGeom>
          <a:noFill/>
          <a:ln>
            <a:noFill/>
          </a:ln>
        </p:spPr>
      </p:pic>
      <p:pic>
        <p:nvPicPr>
          <p:cNvPr id="253" name="Google Shape;253;p43"/>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6556049" y="8"/>
            <a:ext cx="2587950" cy="4778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44"/>
          <p:cNvPicPr preferRelativeResize="0"/>
          <p:nvPr/>
        </p:nvPicPr>
        <p:blipFill>
          <a:blip r:embed="rId3">
            <a:alphaModFix/>
          </a:blip>
          <a:stretch>
            <a:fillRect/>
          </a:stretch>
        </p:blipFill>
        <p:spPr>
          <a:xfrm>
            <a:off x="311700" y="1152475"/>
            <a:ext cx="4349025" cy="1967050"/>
          </a:xfrm>
          <a:prstGeom prst="rect">
            <a:avLst/>
          </a:prstGeom>
          <a:noFill/>
          <a:ln>
            <a:noFill/>
          </a:ln>
        </p:spPr>
      </p:pic>
      <p:sp>
        <p:nvSpPr>
          <p:cNvPr id="259" name="Google Shape;259;p44"/>
          <p:cNvSpPr txBox="1"/>
          <p:nvPr/>
        </p:nvSpPr>
        <p:spPr>
          <a:xfrm>
            <a:off x="311663" y="1152475"/>
            <a:ext cx="43491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highlight>
                  <a:schemeClr val="lt1"/>
                </a:highlight>
                <a:latin typeface="Bitter"/>
                <a:ea typeface="Bitter"/>
                <a:cs typeface="Bitter"/>
                <a:sym typeface="Bitter"/>
              </a:rPr>
              <a:t>Math classes use whiteboards instead of scrap paper when doing online assignments.</a:t>
            </a:r>
            <a:endParaRPr>
              <a:solidFill>
                <a:schemeClr val="dk1"/>
              </a:solidFill>
              <a:highlight>
                <a:schemeClr val="lt1"/>
              </a:highlight>
              <a:latin typeface="Bitter"/>
              <a:ea typeface="Bitter"/>
              <a:cs typeface="Bitter"/>
              <a:sym typeface="Bitter"/>
            </a:endParaRPr>
          </a:p>
        </p:txBody>
      </p:sp>
      <p:pic>
        <p:nvPicPr>
          <p:cNvPr id="260" name="Google Shape;260;p4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162075" y="584825"/>
            <a:ext cx="3337824" cy="4558675"/>
          </a:xfrm>
          <a:prstGeom prst="rect">
            <a:avLst/>
          </a:prstGeom>
          <a:noFill/>
          <a:ln>
            <a:noFill/>
          </a:ln>
        </p:spPr>
      </p:pic>
      <p:sp>
        <p:nvSpPr>
          <p:cNvPr id="261" name="Google Shape;261;p44"/>
          <p:cNvSpPr txBox="1"/>
          <p:nvPr/>
        </p:nvSpPr>
        <p:spPr>
          <a:xfrm>
            <a:off x="5162075" y="-278525"/>
            <a:ext cx="3981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62" name="Google Shape;262;p44"/>
          <p:cNvSpPr txBox="1"/>
          <p:nvPr/>
        </p:nvSpPr>
        <p:spPr>
          <a:xfrm>
            <a:off x="5174762" y="567475"/>
            <a:ext cx="3337800" cy="785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solidFill>
                  <a:schemeClr val="dk1"/>
                </a:solidFill>
                <a:highlight>
                  <a:srgbClr val="FFFFFF"/>
                </a:highlight>
                <a:latin typeface="Bitter"/>
                <a:ea typeface="Bitter"/>
                <a:cs typeface="Bitter"/>
                <a:sym typeface="Bitter"/>
              </a:rPr>
              <a:t>Paper mache artworks in the front display case were created from recycled newspaper. </a:t>
            </a:r>
            <a:endParaRPr sz="1500">
              <a:latin typeface="Bitter"/>
              <a:ea typeface="Bitter"/>
              <a:cs typeface="Bitter"/>
              <a:sym typeface="Bitter"/>
            </a:endParaRPr>
          </a:p>
        </p:txBody>
      </p:sp>
      <p:sp>
        <p:nvSpPr>
          <p:cNvPr id="263" name="Google Shape;263;p44"/>
          <p:cNvSpPr txBox="1"/>
          <p:nvPr/>
        </p:nvSpPr>
        <p:spPr>
          <a:xfrm>
            <a:off x="72275" y="3326325"/>
            <a:ext cx="4824900" cy="19395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1900">
                <a:solidFill>
                  <a:srgbClr val="003300"/>
                </a:solidFill>
                <a:highlight>
                  <a:srgbClr val="FFFFFF"/>
                </a:highlight>
                <a:latin typeface="Bitter"/>
                <a:ea typeface="Bitter"/>
                <a:cs typeface="Bitter"/>
                <a:sym typeface="Bitter"/>
              </a:rPr>
              <a:t>Ms. Macaroni’s class </a:t>
            </a:r>
            <a:r>
              <a:rPr lang="en" sz="1900">
                <a:solidFill>
                  <a:schemeClr val="dk1"/>
                </a:solidFill>
                <a:highlight>
                  <a:srgbClr val="FFFFFF"/>
                </a:highlight>
                <a:latin typeface="Bitter"/>
                <a:ea typeface="Bitter"/>
                <a:cs typeface="Bitter"/>
                <a:sym typeface="Bitter"/>
              </a:rPr>
              <a:t>we used pictures from old calendars.  All pictures were of dogs. Students had to use their descriptive skills to help us visualize their dog before sharing their image with the class.  </a:t>
            </a:r>
            <a:endParaRPr sz="1900">
              <a:latin typeface="Bitter"/>
              <a:ea typeface="Bitter"/>
              <a:cs typeface="Bitter"/>
              <a:sym typeface="Bitter"/>
            </a:endParaRPr>
          </a:p>
        </p:txBody>
      </p:sp>
      <p:pic>
        <p:nvPicPr>
          <p:cNvPr id="264" name="Google Shape;264;p44"/>
          <p:cNvPicPr preferRelativeResize="0"/>
          <p:nvPr/>
        </p:nvPicPr>
        <p:blipFill>
          <a:blip r:embed="rId5">
            <a:alphaModFix/>
          </a:blip>
          <a:stretch>
            <a:fillRect/>
          </a:stretch>
        </p:blipFill>
        <p:spPr>
          <a:xfrm>
            <a:off x="72275" y="25963"/>
            <a:ext cx="4495800" cy="10191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5"/>
          <p:cNvSpPr txBox="1"/>
          <p:nvPr/>
        </p:nvSpPr>
        <p:spPr>
          <a:xfrm>
            <a:off x="5162075" y="-278525"/>
            <a:ext cx="3981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70" name="Google Shape;270;p45"/>
          <p:cNvSpPr txBox="1"/>
          <p:nvPr/>
        </p:nvSpPr>
        <p:spPr>
          <a:xfrm>
            <a:off x="164671" y="1163300"/>
            <a:ext cx="3254100" cy="1062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1900">
                <a:solidFill>
                  <a:srgbClr val="003300"/>
                </a:solidFill>
                <a:highlight>
                  <a:srgbClr val="FFFFFF"/>
                </a:highlight>
                <a:latin typeface="Bitter"/>
                <a:ea typeface="Bitter"/>
                <a:cs typeface="Bitter"/>
                <a:sym typeface="Bitter"/>
              </a:rPr>
              <a:t>ECP 8 did UN Global Goals projects on environmental issues.</a:t>
            </a:r>
            <a:endParaRPr sz="2100">
              <a:latin typeface="Bitter"/>
              <a:ea typeface="Bitter"/>
              <a:cs typeface="Bitter"/>
              <a:sym typeface="Bitter"/>
            </a:endParaRPr>
          </a:p>
        </p:txBody>
      </p:sp>
      <p:pic>
        <p:nvPicPr>
          <p:cNvPr id="271" name="Google Shape;271;p45"/>
          <p:cNvPicPr preferRelativeResize="0"/>
          <p:nvPr/>
        </p:nvPicPr>
        <p:blipFill>
          <a:blip r:embed="rId3">
            <a:alphaModFix/>
          </a:blip>
          <a:stretch>
            <a:fillRect/>
          </a:stretch>
        </p:blipFill>
        <p:spPr>
          <a:xfrm>
            <a:off x="72275" y="25976"/>
            <a:ext cx="3254100" cy="737672"/>
          </a:xfrm>
          <a:prstGeom prst="rect">
            <a:avLst/>
          </a:prstGeom>
          <a:noFill/>
          <a:ln>
            <a:noFill/>
          </a:ln>
        </p:spPr>
      </p:pic>
      <p:pic>
        <p:nvPicPr>
          <p:cNvPr id="272" name="Google Shape;272;p45" descr="09-04-tgg-grid.jpg"/>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540371" y="121675"/>
            <a:ext cx="5420429" cy="3289965"/>
          </a:xfrm>
          <a:prstGeom prst="rect">
            <a:avLst/>
          </a:prstGeom>
          <a:noFill/>
          <a:ln>
            <a:noFill/>
          </a:ln>
        </p:spPr>
      </p:pic>
      <p:graphicFrame>
        <p:nvGraphicFramePr>
          <p:cNvPr id="273" name="Google Shape;273;p45"/>
          <p:cNvGraphicFramePr/>
          <p:nvPr/>
        </p:nvGraphicFramePr>
        <p:xfrm>
          <a:off x="164700" y="3609600"/>
          <a:ext cx="8796075" cy="797560"/>
        </p:xfrm>
        <a:graphic>
          <a:graphicData uri="http://schemas.openxmlformats.org/drawingml/2006/table">
            <a:tbl>
              <a:tblPr>
                <a:noFill/>
                <a:tableStyleId>{25D2FDB0-01CC-4C27-91E7-1DF31E7AB400}</a:tableStyleId>
              </a:tblPr>
              <a:tblGrid>
                <a:gridCol w="2932025">
                  <a:extLst>
                    <a:ext uri="{9D8B030D-6E8A-4147-A177-3AD203B41FA5}">
                      <a16:colId xmlns:a16="http://schemas.microsoft.com/office/drawing/2014/main" val="20000"/>
                    </a:ext>
                  </a:extLst>
                </a:gridCol>
                <a:gridCol w="2932025">
                  <a:extLst>
                    <a:ext uri="{9D8B030D-6E8A-4147-A177-3AD203B41FA5}">
                      <a16:colId xmlns:a16="http://schemas.microsoft.com/office/drawing/2014/main" val="20001"/>
                    </a:ext>
                  </a:extLst>
                </a:gridCol>
                <a:gridCol w="2932025">
                  <a:extLst>
                    <a:ext uri="{9D8B030D-6E8A-4147-A177-3AD203B41FA5}">
                      <a16:colId xmlns:a16="http://schemas.microsoft.com/office/drawing/2014/main" val="20002"/>
                    </a:ext>
                  </a:extLst>
                </a:gridCol>
              </a:tblGrid>
              <a:tr h="0">
                <a:tc>
                  <a:txBody>
                    <a:bodyPr/>
                    <a:lstStyle/>
                    <a:p>
                      <a:pPr marL="0" lvl="0" indent="0" algn="l" rtl="0">
                        <a:spcBef>
                          <a:spcPts val="0"/>
                        </a:spcBef>
                        <a:spcAft>
                          <a:spcPts val="0"/>
                        </a:spcAft>
                        <a:buNone/>
                      </a:pPr>
                      <a:r>
                        <a:rPr lang="en" sz="1100"/>
                        <a:t>What are the greatest problems faced by our world?  (Though each response may not apply to every part of the world, think globally to create your list.)</a:t>
                      </a:r>
                      <a:endParaRPr sz="1100"/>
                    </a:p>
                  </a:txBody>
                  <a:tcPr marL="63500" marR="63500" marT="63500" marB="63500"/>
                </a:tc>
                <a:tc>
                  <a:txBody>
                    <a:bodyPr/>
                    <a:lstStyle/>
                    <a:p>
                      <a:pPr marL="0" lvl="0" indent="0" algn="l" rtl="0">
                        <a:spcBef>
                          <a:spcPts val="0"/>
                        </a:spcBef>
                        <a:spcAft>
                          <a:spcPts val="0"/>
                        </a:spcAft>
                        <a:buNone/>
                      </a:pPr>
                      <a:r>
                        <a:rPr lang="en" sz="1100"/>
                        <a:t>What is this issue a problem?  Briefly identify the negative impact of the problem you identified.</a:t>
                      </a:r>
                      <a:endParaRPr sz="1100"/>
                    </a:p>
                  </a:txBody>
                  <a:tcPr marL="63500" marR="63500" marT="63500" marB="63500"/>
                </a:tc>
                <a:tc>
                  <a:txBody>
                    <a:bodyPr/>
                    <a:lstStyle/>
                    <a:p>
                      <a:pPr marL="0" lvl="0" indent="0" algn="l" rtl="0">
                        <a:spcBef>
                          <a:spcPts val="0"/>
                        </a:spcBef>
                        <a:spcAft>
                          <a:spcPts val="0"/>
                        </a:spcAft>
                        <a:buNone/>
                      </a:pPr>
                      <a:r>
                        <a:rPr lang="en" sz="1100"/>
                        <a:t>What do you think are the first steps necessary to solving the problem?  Whom do you think must take these first steps?</a:t>
                      </a:r>
                      <a:endParaRPr sz="1100"/>
                    </a:p>
                  </a:txBody>
                  <a:tcPr marL="63500" marR="63500" marT="63500" marB="63500"/>
                </a:tc>
                <a:extLst>
                  <a:ext uri="{0D108BD9-81ED-4DB2-BD59-A6C34878D82A}">
                    <a16:rowId xmlns:a16="http://schemas.microsoft.com/office/drawing/2014/main" val="10000"/>
                  </a:ext>
                </a:extLst>
              </a:tr>
            </a:tbl>
          </a:graphicData>
        </a:graphic>
      </p:graphicFrame>
      <p:sp>
        <p:nvSpPr>
          <p:cNvPr id="274" name="Google Shape;274;p45"/>
          <p:cNvSpPr txBox="1"/>
          <p:nvPr/>
        </p:nvSpPr>
        <p:spPr>
          <a:xfrm>
            <a:off x="164675" y="2842550"/>
            <a:ext cx="3460200" cy="832800"/>
          </a:xfrm>
          <a:prstGeom prst="rect">
            <a:avLst/>
          </a:prstGeom>
          <a:noFill/>
          <a:ln>
            <a:noFill/>
          </a:ln>
        </p:spPr>
        <p:txBody>
          <a:bodyPr spcFirstLastPara="1" wrap="square" lIns="91425" tIns="91425" rIns="91425" bIns="91425" anchor="ctr" anchorCtr="0">
            <a:noAutofit/>
          </a:bodyPr>
          <a:lstStyle/>
          <a:p>
            <a:pPr marL="0" marR="0" lvl="0" indent="-635" algn="ctr" rtl="0">
              <a:spcBef>
                <a:spcPts val="0"/>
              </a:spcBef>
              <a:spcAft>
                <a:spcPts val="0"/>
              </a:spcAft>
              <a:buNone/>
            </a:pPr>
            <a:r>
              <a:rPr lang="en" b="1">
                <a:latin typeface="Calibri"/>
                <a:ea typeface="Calibri"/>
                <a:cs typeface="Calibri"/>
                <a:sym typeface="Calibri"/>
              </a:rPr>
              <a:t>Previously, we explored what we perceive to be the greatest challenges faced globally.  </a:t>
            </a:r>
            <a:endParaRPr b="1">
              <a:latin typeface="Calibri"/>
              <a:ea typeface="Calibri"/>
              <a:cs typeface="Calibri"/>
              <a:sym typeface="Calibri"/>
            </a:endParaRPr>
          </a:p>
        </p:txBody>
      </p:sp>
      <p:sp>
        <p:nvSpPr>
          <p:cNvPr id="275" name="Google Shape;275;p45"/>
          <p:cNvSpPr txBox="1"/>
          <p:nvPr/>
        </p:nvSpPr>
        <p:spPr>
          <a:xfrm>
            <a:off x="199325" y="2457650"/>
            <a:ext cx="30000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u="sng">
                <a:solidFill>
                  <a:schemeClr val="hlink"/>
                </a:solidFill>
                <a:hlinkClick r:id="rId5"/>
              </a:rPr>
              <a:t>Click HERE for the assignment</a:t>
            </a:r>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6"/>
          <p:cNvSpPr txBox="1"/>
          <p:nvPr/>
        </p:nvSpPr>
        <p:spPr>
          <a:xfrm>
            <a:off x="5162075" y="-278525"/>
            <a:ext cx="3981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81" name="Google Shape;281;p46"/>
          <p:cNvSpPr txBox="1"/>
          <p:nvPr/>
        </p:nvSpPr>
        <p:spPr>
          <a:xfrm>
            <a:off x="164671" y="1163300"/>
            <a:ext cx="3254100" cy="1062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1900">
                <a:solidFill>
                  <a:srgbClr val="003300"/>
                </a:solidFill>
                <a:highlight>
                  <a:srgbClr val="FFFFFF"/>
                </a:highlight>
                <a:latin typeface="Bitter"/>
                <a:ea typeface="Bitter"/>
                <a:cs typeface="Bitter"/>
                <a:sym typeface="Bitter"/>
              </a:rPr>
              <a:t>ECP 8 did UN Global Goals projects on environmental issues.</a:t>
            </a:r>
            <a:endParaRPr sz="2100">
              <a:latin typeface="Bitter"/>
              <a:ea typeface="Bitter"/>
              <a:cs typeface="Bitter"/>
              <a:sym typeface="Bitter"/>
            </a:endParaRPr>
          </a:p>
        </p:txBody>
      </p:sp>
      <p:pic>
        <p:nvPicPr>
          <p:cNvPr id="282" name="Google Shape;282;p46"/>
          <p:cNvPicPr preferRelativeResize="0"/>
          <p:nvPr/>
        </p:nvPicPr>
        <p:blipFill>
          <a:blip r:embed="rId3">
            <a:alphaModFix/>
          </a:blip>
          <a:stretch>
            <a:fillRect/>
          </a:stretch>
        </p:blipFill>
        <p:spPr>
          <a:xfrm>
            <a:off x="72275" y="25976"/>
            <a:ext cx="3254100" cy="737672"/>
          </a:xfrm>
          <a:prstGeom prst="rect">
            <a:avLst/>
          </a:prstGeom>
          <a:noFill/>
          <a:ln>
            <a:noFill/>
          </a:ln>
        </p:spPr>
      </p:pic>
      <p:sp>
        <p:nvSpPr>
          <p:cNvPr id="283" name="Google Shape;283;p46"/>
          <p:cNvSpPr txBox="1"/>
          <p:nvPr/>
        </p:nvSpPr>
        <p:spPr>
          <a:xfrm>
            <a:off x="41525" y="3714750"/>
            <a:ext cx="3500400" cy="1428600"/>
          </a:xfrm>
          <a:prstGeom prst="rect">
            <a:avLst/>
          </a:prstGeom>
          <a:noFill/>
          <a:ln>
            <a:noFill/>
          </a:ln>
        </p:spPr>
        <p:txBody>
          <a:bodyPr spcFirstLastPara="1" wrap="square" lIns="91425" tIns="91425" rIns="91425" bIns="91425" anchor="ctr" anchorCtr="0">
            <a:normAutofit fontScale="92500"/>
          </a:bodyPr>
          <a:lstStyle/>
          <a:p>
            <a:pPr marL="0" lvl="0" indent="0" algn="ctr" rtl="0">
              <a:spcBef>
                <a:spcPts val="0"/>
              </a:spcBef>
              <a:spcAft>
                <a:spcPts val="0"/>
              </a:spcAft>
              <a:buNone/>
            </a:pPr>
            <a:r>
              <a:rPr lang="en" sz="2200">
                <a:solidFill>
                  <a:srgbClr val="000000"/>
                </a:solidFill>
              </a:rPr>
              <a:t>You are the Chairperson in the UN’s energy committee.</a:t>
            </a:r>
            <a:endParaRPr sz="2200">
              <a:solidFill>
                <a:srgbClr val="000000"/>
              </a:solidFill>
            </a:endParaRPr>
          </a:p>
          <a:p>
            <a:pPr marL="0" lvl="0" indent="0" algn="l" rtl="0">
              <a:spcBef>
                <a:spcPts val="0"/>
              </a:spcBef>
              <a:spcAft>
                <a:spcPts val="0"/>
              </a:spcAft>
              <a:buNone/>
            </a:pPr>
            <a:endParaRPr sz="2300"/>
          </a:p>
          <a:p>
            <a:pPr marL="0" lvl="0" indent="0" algn="ctr" rtl="0">
              <a:spcBef>
                <a:spcPts val="0"/>
              </a:spcBef>
              <a:spcAft>
                <a:spcPts val="0"/>
              </a:spcAft>
              <a:buNone/>
            </a:pPr>
            <a:r>
              <a:rPr lang="en" sz="1300" u="sng">
                <a:solidFill>
                  <a:schemeClr val="hlink"/>
                </a:solidFill>
                <a:hlinkClick r:id="rId4"/>
              </a:rPr>
              <a:t>Click HERE for the script</a:t>
            </a:r>
            <a:endParaRPr sz="1300"/>
          </a:p>
        </p:txBody>
      </p:sp>
      <p:sp>
        <p:nvSpPr>
          <p:cNvPr id="284" name="Google Shape;284;p46"/>
          <p:cNvSpPr txBox="1"/>
          <p:nvPr/>
        </p:nvSpPr>
        <p:spPr>
          <a:xfrm>
            <a:off x="3572675" y="121675"/>
            <a:ext cx="5444100" cy="6661500"/>
          </a:xfrm>
          <a:prstGeom prst="rect">
            <a:avLst/>
          </a:prstGeom>
          <a:noFill/>
          <a:ln>
            <a:noFill/>
          </a:ln>
        </p:spPr>
        <p:txBody>
          <a:bodyPr spcFirstLastPara="1" wrap="square" lIns="91425" tIns="91425" rIns="91425" bIns="91425" anchor="t" anchorCtr="0">
            <a:normAutofit/>
          </a:bodyPr>
          <a:lstStyle/>
          <a:p>
            <a:pPr marL="0" lvl="0" indent="0" algn="just" rtl="0">
              <a:lnSpc>
                <a:spcPct val="105000"/>
              </a:lnSpc>
              <a:spcBef>
                <a:spcPts val="0"/>
              </a:spcBef>
              <a:spcAft>
                <a:spcPts val="0"/>
              </a:spcAft>
              <a:buNone/>
            </a:pPr>
            <a:r>
              <a:rPr lang="en" sz="1300">
                <a:solidFill>
                  <a:srgbClr val="595959"/>
                </a:solidFill>
              </a:rPr>
              <a:t>	Recently in a near-unanimous decision, the leaders of the UN come to an agreement to only sustain one source of energy production worldwide. Elected to the council, you and 16 other members of the group must decide on The One Energy To Rule Them All. </a:t>
            </a:r>
            <a:r>
              <a:rPr lang="en" sz="1300">
                <a:solidFill>
                  <a:srgbClr val="EFEFEF"/>
                </a:solidFill>
              </a:rPr>
              <a:t>(Lord of the Rings reference!)</a:t>
            </a:r>
            <a:endParaRPr sz="1300">
              <a:solidFill>
                <a:srgbClr val="EFEFEF"/>
              </a:solidFill>
            </a:endParaRPr>
          </a:p>
          <a:p>
            <a:pPr marL="0" lvl="0" indent="0" algn="just" rtl="0">
              <a:lnSpc>
                <a:spcPct val="105000"/>
              </a:lnSpc>
              <a:spcBef>
                <a:spcPts val="1200"/>
              </a:spcBef>
              <a:spcAft>
                <a:spcPts val="0"/>
              </a:spcAft>
              <a:buNone/>
            </a:pPr>
            <a:r>
              <a:rPr lang="en" sz="1300">
                <a:solidFill>
                  <a:srgbClr val="595959"/>
                </a:solidFill>
              </a:rPr>
              <a:t>	After a quick round-table discussion, you list down all the methods to generate electricity, and after some narrowing down, you end up with:</a:t>
            </a:r>
            <a:endParaRPr sz="1300">
              <a:solidFill>
                <a:srgbClr val="595959"/>
              </a:solidFill>
            </a:endParaRPr>
          </a:p>
          <a:p>
            <a:pPr marL="457200" lvl="0" indent="-311150" algn="just" rtl="0">
              <a:lnSpc>
                <a:spcPct val="105000"/>
              </a:lnSpc>
              <a:spcBef>
                <a:spcPts val="1200"/>
              </a:spcBef>
              <a:spcAft>
                <a:spcPts val="0"/>
              </a:spcAft>
              <a:buClr>
                <a:srgbClr val="595959"/>
              </a:buClr>
              <a:buSzPts val="1300"/>
              <a:buChar char="●"/>
            </a:pPr>
            <a:r>
              <a:rPr lang="en" sz="1300">
                <a:solidFill>
                  <a:srgbClr val="595959"/>
                </a:solidFill>
              </a:rPr>
              <a:t>Coal</a:t>
            </a:r>
            <a:endParaRPr sz="1300">
              <a:solidFill>
                <a:srgbClr val="595959"/>
              </a:solidFill>
            </a:endParaRPr>
          </a:p>
          <a:p>
            <a:pPr marL="457200" lvl="0" indent="-311150" algn="just" rtl="0">
              <a:lnSpc>
                <a:spcPct val="105000"/>
              </a:lnSpc>
              <a:spcBef>
                <a:spcPts val="0"/>
              </a:spcBef>
              <a:spcAft>
                <a:spcPts val="0"/>
              </a:spcAft>
              <a:buClr>
                <a:srgbClr val="595959"/>
              </a:buClr>
              <a:buSzPts val="1300"/>
              <a:buChar char="●"/>
            </a:pPr>
            <a:r>
              <a:rPr lang="en" sz="1300">
                <a:solidFill>
                  <a:srgbClr val="595959"/>
                </a:solidFill>
              </a:rPr>
              <a:t>Natural Gas</a:t>
            </a:r>
            <a:endParaRPr sz="1300">
              <a:solidFill>
                <a:srgbClr val="595959"/>
              </a:solidFill>
            </a:endParaRPr>
          </a:p>
          <a:p>
            <a:pPr marL="457200" lvl="0" indent="-311150" algn="just" rtl="0">
              <a:lnSpc>
                <a:spcPct val="105000"/>
              </a:lnSpc>
              <a:spcBef>
                <a:spcPts val="0"/>
              </a:spcBef>
              <a:spcAft>
                <a:spcPts val="0"/>
              </a:spcAft>
              <a:buClr>
                <a:srgbClr val="595959"/>
              </a:buClr>
              <a:buSzPts val="1300"/>
              <a:buChar char="●"/>
            </a:pPr>
            <a:r>
              <a:rPr lang="en" sz="1300">
                <a:solidFill>
                  <a:srgbClr val="595959"/>
                </a:solidFill>
              </a:rPr>
              <a:t>Nuclear Energy</a:t>
            </a:r>
            <a:endParaRPr sz="1300">
              <a:solidFill>
                <a:srgbClr val="595959"/>
              </a:solidFill>
            </a:endParaRPr>
          </a:p>
          <a:p>
            <a:pPr marL="457200" lvl="0" indent="-311150" algn="just" rtl="0">
              <a:lnSpc>
                <a:spcPct val="105000"/>
              </a:lnSpc>
              <a:spcBef>
                <a:spcPts val="0"/>
              </a:spcBef>
              <a:spcAft>
                <a:spcPts val="0"/>
              </a:spcAft>
              <a:buClr>
                <a:srgbClr val="595959"/>
              </a:buClr>
              <a:buSzPts val="1300"/>
              <a:buChar char="●"/>
            </a:pPr>
            <a:r>
              <a:rPr lang="en" sz="1300">
                <a:solidFill>
                  <a:srgbClr val="595959"/>
                </a:solidFill>
              </a:rPr>
              <a:t>Renewables</a:t>
            </a:r>
            <a:endParaRPr sz="1300">
              <a:solidFill>
                <a:srgbClr val="595959"/>
              </a:solidFill>
            </a:endParaRPr>
          </a:p>
          <a:p>
            <a:pPr marL="0" lvl="0" indent="457200" algn="just" rtl="0">
              <a:lnSpc>
                <a:spcPct val="105000"/>
              </a:lnSpc>
              <a:spcBef>
                <a:spcPts val="1200"/>
              </a:spcBef>
              <a:spcAft>
                <a:spcPts val="0"/>
              </a:spcAft>
              <a:buNone/>
            </a:pPr>
            <a:r>
              <a:rPr lang="en" sz="1300">
                <a:solidFill>
                  <a:srgbClr val="595959"/>
                </a:solidFill>
              </a:rPr>
              <a:t>As chairperson of the group, you must state your opinion. Though you do not have absolute power over the discussion, your choice will heavily influence the decisions of the other committee members.</a:t>
            </a:r>
            <a:endParaRPr sz="1300">
              <a:solidFill>
                <a:srgbClr val="595959"/>
              </a:solidFill>
            </a:endParaRPr>
          </a:p>
          <a:p>
            <a:pPr marL="0" lvl="0" indent="0" algn="just" rtl="0">
              <a:lnSpc>
                <a:spcPct val="105000"/>
              </a:lnSpc>
              <a:spcBef>
                <a:spcPts val="1200"/>
              </a:spcBef>
              <a:spcAft>
                <a:spcPts val="0"/>
              </a:spcAft>
              <a:buNone/>
            </a:pPr>
            <a:r>
              <a:rPr lang="en" sz="1300" i="1">
                <a:solidFill>
                  <a:srgbClr val="595959"/>
                </a:solidFill>
                <a:uFill>
                  <a:noFill/>
                </a:uFill>
                <a:hlinkClick r:id="" action="ppaction://noaction">
                  <a:extLst>
                    <a:ext uri="{A12FA001-AC4F-418D-AE19-62706E023703}">
                      <ahyp:hlinkClr xmlns:ahyp="http://schemas.microsoft.com/office/drawing/2018/hyperlinkcolor" val="tx"/>
                    </a:ext>
                  </a:extLst>
                </a:hlinkClick>
              </a:rPr>
              <a:t>Go to </a:t>
            </a:r>
            <a:r>
              <a:rPr lang="en" sz="1300" i="1" u="sng">
                <a:solidFill>
                  <a:srgbClr val="595959"/>
                </a:solidFill>
                <a:hlinkClick r:id="" action="ppaction://noaction">
                  <a:extLst>
                    <a:ext uri="{A12FA001-AC4F-418D-AE19-62706E023703}">
                      <ahyp:hlinkClr xmlns:ahyp="http://schemas.microsoft.com/office/drawing/2018/hyperlinkcolor" val="tx"/>
                    </a:ext>
                  </a:extLst>
                </a:hlinkClick>
              </a:rPr>
              <a:t>page 4</a:t>
            </a:r>
            <a:r>
              <a:rPr lang="en" sz="1300" i="1">
                <a:solidFill>
                  <a:srgbClr val="595959"/>
                </a:solidFill>
                <a:uFill>
                  <a:noFill/>
                </a:uFill>
                <a:hlinkClick r:id="" action="ppaction://noaction">
                  <a:extLst>
                    <a:ext uri="{A12FA001-AC4F-418D-AE19-62706E023703}">
                      <ahyp:hlinkClr xmlns:ahyp="http://schemas.microsoft.com/office/drawing/2018/hyperlinkcolor" val="tx"/>
                    </a:ext>
                  </a:extLst>
                </a:hlinkClick>
              </a:rPr>
              <a:t> for “Coal.”</a:t>
            </a:r>
            <a:endParaRPr sz="1300" i="1">
              <a:solidFill>
                <a:srgbClr val="595959"/>
              </a:solidFill>
            </a:endParaRPr>
          </a:p>
          <a:p>
            <a:pPr marL="0" lvl="0" indent="0" algn="just" rtl="0">
              <a:lnSpc>
                <a:spcPct val="105000"/>
              </a:lnSpc>
              <a:spcBef>
                <a:spcPts val="1200"/>
              </a:spcBef>
              <a:spcAft>
                <a:spcPts val="0"/>
              </a:spcAft>
              <a:buNone/>
            </a:pPr>
            <a:r>
              <a:rPr lang="en" sz="1300" i="1">
                <a:solidFill>
                  <a:srgbClr val="595959"/>
                </a:solidFill>
                <a:uFill>
                  <a:noFill/>
                </a:uFill>
                <a:hlinkClick r:id="" action="ppaction://noaction">
                  <a:extLst>
                    <a:ext uri="{A12FA001-AC4F-418D-AE19-62706E023703}">
                      <ahyp:hlinkClr xmlns:ahyp="http://schemas.microsoft.com/office/drawing/2018/hyperlinkcolor" val="tx"/>
                    </a:ext>
                  </a:extLst>
                </a:hlinkClick>
              </a:rPr>
              <a:t>Go to </a:t>
            </a:r>
            <a:r>
              <a:rPr lang="en" sz="1300" i="1" u="sng">
                <a:solidFill>
                  <a:srgbClr val="595959"/>
                </a:solidFill>
                <a:hlinkClick r:id="" action="ppaction://noaction">
                  <a:extLst>
                    <a:ext uri="{A12FA001-AC4F-418D-AE19-62706E023703}">
                      <ahyp:hlinkClr xmlns:ahyp="http://schemas.microsoft.com/office/drawing/2018/hyperlinkcolor" val="tx"/>
                    </a:ext>
                  </a:extLst>
                </a:hlinkClick>
              </a:rPr>
              <a:t>page 5</a:t>
            </a:r>
            <a:r>
              <a:rPr lang="en" sz="1300" i="1">
                <a:solidFill>
                  <a:srgbClr val="595959"/>
                </a:solidFill>
                <a:uFill>
                  <a:noFill/>
                </a:uFill>
                <a:hlinkClick r:id="" action="ppaction://noaction">
                  <a:extLst>
                    <a:ext uri="{A12FA001-AC4F-418D-AE19-62706E023703}">
                      <ahyp:hlinkClr xmlns:ahyp="http://schemas.microsoft.com/office/drawing/2018/hyperlinkcolor" val="tx"/>
                    </a:ext>
                  </a:extLst>
                </a:hlinkClick>
              </a:rPr>
              <a:t> for “Natural Gas.”</a:t>
            </a:r>
            <a:endParaRPr sz="1300" i="1">
              <a:solidFill>
                <a:srgbClr val="595959"/>
              </a:solidFill>
            </a:endParaRPr>
          </a:p>
          <a:p>
            <a:pPr marL="0" lvl="0" indent="0" algn="just" rtl="0">
              <a:lnSpc>
                <a:spcPct val="105000"/>
              </a:lnSpc>
              <a:spcBef>
                <a:spcPts val="1200"/>
              </a:spcBef>
              <a:spcAft>
                <a:spcPts val="0"/>
              </a:spcAft>
              <a:buNone/>
            </a:pPr>
            <a:r>
              <a:rPr lang="en" sz="1300" i="1">
                <a:solidFill>
                  <a:srgbClr val="595959"/>
                </a:solidFill>
                <a:uFill>
                  <a:noFill/>
                </a:uFill>
                <a:hlinkClick r:id="" action="ppaction://noaction">
                  <a:extLst>
                    <a:ext uri="{A12FA001-AC4F-418D-AE19-62706E023703}">
                      <ahyp:hlinkClr xmlns:ahyp="http://schemas.microsoft.com/office/drawing/2018/hyperlinkcolor" val="tx"/>
                    </a:ext>
                  </a:extLst>
                </a:hlinkClick>
              </a:rPr>
              <a:t>Go to </a:t>
            </a:r>
            <a:r>
              <a:rPr lang="en" sz="1300" i="1" u="sng">
                <a:solidFill>
                  <a:srgbClr val="595959"/>
                </a:solidFill>
                <a:hlinkClick r:id="" action="ppaction://noaction">
                  <a:extLst>
                    <a:ext uri="{A12FA001-AC4F-418D-AE19-62706E023703}">
                      <ahyp:hlinkClr xmlns:ahyp="http://schemas.microsoft.com/office/drawing/2018/hyperlinkcolor" val="tx"/>
                    </a:ext>
                  </a:extLst>
                </a:hlinkClick>
              </a:rPr>
              <a:t>page 7</a:t>
            </a:r>
            <a:r>
              <a:rPr lang="en" sz="1300" i="1">
                <a:solidFill>
                  <a:srgbClr val="595959"/>
                </a:solidFill>
                <a:uFill>
                  <a:noFill/>
                </a:uFill>
                <a:hlinkClick r:id="" action="ppaction://noaction">
                  <a:extLst>
                    <a:ext uri="{A12FA001-AC4F-418D-AE19-62706E023703}">
                      <ahyp:hlinkClr xmlns:ahyp="http://schemas.microsoft.com/office/drawing/2018/hyperlinkcolor" val="tx"/>
                    </a:ext>
                  </a:extLst>
                </a:hlinkClick>
              </a:rPr>
              <a:t> for “Nuclear Energy.”</a:t>
            </a:r>
            <a:endParaRPr sz="1300" i="1">
              <a:solidFill>
                <a:srgbClr val="595959"/>
              </a:solidFill>
            </a:endParaRPr>
          </a:p>
          <a:p>
            <a:pPr marL="0" lvl="0" indent="0" algn="just" rtl="0">
              <a:lnSpc>
                <a:spcPct val="105000"/>
              </a:lnSpc>
              <a:spcBef>
                <a:spcPts val="1200"/>
              </a:spcBef>
              <a:spcAft>
                <a:spcPts val="1200"/>
              </a:spcAft>
              <a:buNone/>
            </a:pPr>
            <a:r>
              <a:rPr lang="en" sz="1300" i="1">
                <a:solidFill>
                  <a:srgbClr val="595959"/>
                </a:solidFill>
                <a:uFill>
                  <a:noFill/>
                </a:uFill>
                <a:hlinkClick r:id="" action="ppaction://noaction">
                  <a:extLst>
                    <a:ext uri="{A12FA001-AC4F-418D-AE19-62706E023703}">
                      <ahyp:hlinkClr xmlns:ahyp="http://schemas.microsoft.com/office/drawing/2018/hyperlinkcolor" val="tx"/>
                    </a:ext>
                  </a:extLst>
                </a:hlinkClick>
              </a:rPr>
              <a:t>Go to </a:t>
            </a:r>
            <a:r>
              <a:rPr lang="en" sz="1300" i="1" u="sng">
                <a:solidFill>
                  <a:srgbClr val="595959"/>
                </a:solidFill>
                <a:hlinkClick r:id="" action="ppaction://noaction">
                  <a:extLst>
                    <a:ext uri="{A12FA001-AC4F-418D-AE19-62706E023703}">
                      <ahyp:hlinkClr xmlns:ahyp="http://schemas.microsoft.com/office/drawing/2018/hyperlinkcolor" val="tx"/>
                    </a:ext>
                  </a:extLst>
                </a:hlinkClick>
              </a:rPr>
              <a:t>page 12</a:t>
            </a:r>
            <a:r>
              <a:rPr lang="en" sz="1300" i="1">
                <a:solidFill>
                  <a:srgbClr val="595959"/>
                </a:solidFill>
                <a:uFill>
                  <a:noFill/>
                </a:uFill>
                <a:hlinkClick r:id="" action="ppaction://noaction">
                  <a:extLst>
                    <a:ext uri="{A12FA001-AC4F-418D-AE19-62706E023703}">
                      <ahyp:hlinkClr xmlns:ahyp="http://schemas.microsoft.com/office/drawing/2018/hyperlinkcolor" val="tx"/>
                    </a:ext>
                  </a:extLst>
                </a:hlinkClick>
              </a:rPr>
              <a:t> for “Renewables.”</a:t>
            </a:r>
            <a:endParaRPr sz="1300">
              <a:solidFill>
                <a:srgbClr val="595959"/>
              </a:solidFill>
            </a:endParaRPr>
          </a:p>
        </p:txBody>
      </p:sp>
      <p:pic>
        <p:nvPicPr>
          <p:cNvPr id="285" name="Google Shape;285;p46"/>
          <p:cNvPicPr preferRelativeResize="0"/>
          <p:nvPr/>
        </p:nvPicPr>
        <p:blipFill>
          <a:blip r:embed="rId5">
            <a:alphaModFix/>
          </a:blip>
          <a:stretch>
            <a:fillRect/>
          </a:stretch>
        </p:blipFill>
        <p:spPr>
          <a:xfrm>
            <a:off x="186763" y="2295275"/>
            <a:ext cx="3209925" cy="142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7"/>
          <p:cNvSpPr txBox="1"/>
          <p:nvPr/>
        </p:nvSpPr>
        <p:spPr>
          <a:xfrm>
            <a:off x="5162075" y="-278525"/>
            <a:ext cx="3981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91" name="Google Shape;291;p47"/>
          <p:cNvSpPr txBox="1"/>
          <p:nvPr/>
        </p:nvSpPr>
        <p:spPr>
          <a:xfrm>
            <a:off x="72275" y="947003"/>
            <a:ext cx="3254100" cy="3509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1900">
                <a:solidFill>
                  <a:srgbClr val="003300"/>
                </a:solidFill>
                <a:highlight>
                  <a:srgbClr val="FFFFFF"/>
                </a:highlight>
                <a:latin typeface="Bitter"/>
                <a:ea typeface="Bitter"/>
                <a:cs typeface="Bitter"/>
                <a:sym typeface="Bitter"/>
              </a:rPr>
              <a:t>ECP 8 did UN Global Goals projects on environmental issues.</a:t>
            </a:r>
            <a:endParaRPr sz="1900">
              <a:solidFill>
                <a:srgbClr val="003300"/>
              </a:solidFill>
              <a:highlight>
                <a:srgbClr val="FFFFFF"/>
              </a:highlight>
              <a:latin typeface="Bitter"/>
              <a:ea typeface="Bitter"/>
              <a:cs typeface="Bitter"/>
              <a:sym typeface="Bitter"/>
            </a:endParaRPr>
          </a:p>
          <a:p>
            <a:pPr marL="0" lvl="0" indent="0" algn="just" rtl="0">
              <a:spcBef>
                <a:spcPts val="0"/>
              </a:spcBef>
              <a:spcAft>
                <a:spcPts val="0"/>
              </a:spcAft>
              <a:buNone/>
            </a:pPr>
            <a:endParaRPr sz="1900">
              <a:solidFill>
                <a:srgbClr val="003300"/>
              </a:solidFill>
              <a:highlight>
                <a:srgbClr val="FFFFFF"/>
              </a:highlight>
              <a:latin typeface="Bitter"/>
              <a:ea typeface="Bitter"/>
              <a:cs typeface="Bitter"/>
              <a:sym typeface="Bitter"/>
            </a:endParaRPr>
          </a:p>
          <a:p>
            <a:pPr marL="0" lvl="0" indent="0" algn="just" rtl="0">
              <a:spcBef>
                <a:spcPts val="0"/>
              </a:spcBef>
              <a:spcAft>
                <a:spcPts val="0"/>
              </a:spcAft>
              <a:buNone/>
            </a:pPr>
            <a:endParaRPr sz="1900">
              <a:solidFill>
                <a:srgbClr val="003300"/>
              </a:solidFill>
              <a:highlight>
                <a:srgbClr val="FFFFFF"/>
              </a:highlight>
              <a:latin typeface="Bitter"/>
              <a:ea typeface="Bitter"/>
              <a:cs typeface="Bitter"/>
              <a:sym typeface="Bitter"/>
            </a:endParaRPr>
          </a:p>
          <a:p>
            <a:pPr marL="0" lvl="0" indent="0" algn="ctr" rtl="0">
              <a:spcBef>
                <a:spcPts val="0"/>
              </a:spcBef>
              <a:spcAft>
                <a:spcPts val="0"/>
              </a:spcAft>
              <a:buNone/>
            </a:pPr>
            <a:r>
              <a:rPr lang="en" sz="3100" b="1" i="1">
                <a:solidFill>
                  <a:srgbClr val="003300"/>
                </a:solidFill>
                <a:highlight>
                  <a:srgbClr val="FFFFFF"/>
                </a:highlight>
                <a:latin typeface="Bitter"/>
                <a:ea typeface="Bitter"/>
                <a:cs typeface="Bitter"/>
                <a:sym typeface="Bitter"/>
              </a:rPr>
              <a:t>Life Below Water</a:t>
            </a:r>
            <a:endParaRPr sz="3100" b="1" i="1">
              <a:solidFill>
                <a:srgbClr val="003300"/>
              </a:solidFill>
              <a:highlight>
                <a:srgbClr val="FFFFFF"/>
              </a:highlight>
              <a:latin typeface="Bitter"/>
              <a:ea typeface="Bitter"/>
              <a:cs typeface="Bitter"/>
              <a:sym typeface="Bitter"/>
            </a:endParaRPr>
          </a:p>
          <a:p>
            <a:pPr marL="0" lvl="0" indent="0" algn="just" rtl="0">
              <a:spcBef>
                <a:spcPts val="0"/>
              </a:spcBef>
              <a:spcAft>
                <a:spcPts val="0"/>
              </a:spcAft>
              <a:buNone/>
            </a:pPr>
            <a:endParaRPr sz="1800">
              <a:solidFill>
                <a:srgbClr val="003300"/>
              </a:solidFill>
              <a:highlight>
                <a:srgbClr val="FFFFFF"/>
              </a:highlight>
              <a:latin typeface="Bitter"/>
              <a:ea typeface="Bitter"/>
              <a:cs typeface="Bitter"/>
              <a:sym typeface="Bitter"/>
            </a:endParaRPr>
          </a:p>
          <a:p>
            <a:pPr marL="0" lvl="0" indent="0" algn="just" rtl="0">
              <a:spcBef>
                <a:spcPts val="0"/>
              </a:spcBef>
              <a:spcAft>
                <a:spcPts val="0"/>
              </a:spcAft>
              <a:buNone/>
            </a:pPr>
            <a:r>
              <a:rPr lang="en" sz="1800">
                <a:solidFill>
                  <a:srgbClr val="003300"/>
                </a:solidFill>
                <a:highlight>
                  <a:srgbClr val="FFFFFF"/>
                </a:highlight>
                <a:latin typeface="Bitter"/>
                <a:ea typeface="Bitter"/>
                <a:cs typeface="Bitter"/>
                <a:sym typeface="Bitter"/>
              </a:rPr>
              <a:t>Conserve and sustainably use oceans, seas, and marine resources for sustainable development.</a:t>
            </a:r>
            <a:endParaRPr sz="1800">
              <a:solidFill>
                <a:srgbClr val="003300"/>
              </a:solidFill>
              <a:highlight>
                <a:srgbClr val="FFFFFF"/>
              </a:highlight>
              <a:latin typeface="Bitter"/>
              <a:ea typeface="Bitter"/>
              <a:cs typeface="Bitter"/>
              <a:sym typeface="Bitter"/>
            </a:endParaRPr>
          </a:p>
        </p:txBody>
      </p:sp>
      <p:pic>
        <p:nvPicPr>
          <p:cNvPr id="292" name="Google Shape;292;p47"/>
          <p:cNvPicPr preferRelativeResize="0"/>
          <p:nvPr/>
        </p:nvPicPr>
        <p:blipFill>
          <a:blip r:embed="rId3">
            <a:alphaModFix/>
          </a:blip>
          <a:stretch>
            <a:fillRect/>
          </a:stretch>
        </p:blipFill>
        <p:spPr>
          <a:xfrm>
            <a:off x="72275" y="25976"/>
            <a:ext cx="3254100" cy="737672"/>
          </a:xfrm>
          <a:prstGeom prst="rect">
            <a:avLst/>
          </a:prstGeom>
          <a:noFill/>
          <a:ln>
            <a:noFill/>
          </a:ln>
        </p:spPr>
      </p:pic>
      <p:pic>
        <p:nvPicPr>
          <p:cNvPr id="293" name="Google Shape;293;p47" title="Ecp video.mp4">
            <a:hlinkClick r:id="rId4"/>
          </p:cNvPr>
          <p:cNvPicPr preferRelativeResize="0"/>
          <p:nvPr/>
        </p:nvPicPr>
        <p:blipFill>
          <a:blip r:embed="rId5">
            <a:alphaModFix/>
          </a:blip>
          <a:stretch>
            <a:fillRect/>
          </a:stretch>
        </p:blipFill>
        <p:spPr>
          <a:xfrm>
            <a:off x="3571175" y="274075"/>
            <a:ext cx="5420426" cy="47462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animEffect transition="in" filter="fade">
                                      <p:cBhvr>
                                        <p:cTn id="7" dur="1000"/>
                                        <p:tgtEl>
                                          <p:spTgt spid="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8"/>
          <p:cNvSpPr txBox="1"/>
          <p:nvPr/>
        </p:nvSpPr>
        <p:spPr>
          <a:xfrm>
            <a:off x="5162075" y="-278525"/>
            <a:ext cx="3981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299" name="Google Shape;299;p48"/>
          <p:cNvPicPr preferRelativeResize="0"/>
          <p:nvPr/>
        </p:nvPicPr>
        <p:blipFill>
          <a:blip r:embed="rId3">
            <a:alphaModFix/>
          </a:blip>
          <a:stretch>
            <a:fillRect/>
          </a:stretch>
        </p:blipFill>
        <p:spPr>
          <a:xfrm>
            <a:off x="72275" y="25976"/>
            <a:ext cx="3254100" cy="737672"/>
          </a:xfrm>
          <a:prstGeom prst="rect">
            <a:avLst/>
          </a:prstGeom>
          <a:noFill/>
          <a:ln>
            <a:noFill/>
          </a:ln>
        </p:spPr>
      </p:pic>
      <p:graphicFrame>
        <p:nvGraphicFramePr>
          <p:cNvPr id="300" name="Google Shape;300;p48"/>
          <p:cNvGraphicFramePr/>
          <p:nvPr/>
        </p:nvGraphicFramePr>
        <p:xfrm>
          <a:off x="3548025" y="214000"/>
          <a:ext cx="5394175" cy="4991100"/>
        </p:xfrm>
        <a:graphic>
          <a:graphicData uri="http://schemas.openxmlformats.org/drawingml/2006/table">
            <a:tbl>
              <a:tblPr>
                <a:noFill/>
                <a:tableStyleId>{25D2FDB0-01CC-4C27-91E7-1DF31E7AB400}</a:tableStyleId>
              </a:tblPr>
              <a:tblGrid>
                <a:gridCol w="3724875">
                  <a:extLst>
                    <a:ext uri="{9D8B030D-6E8A-4147-A177-3AD203B41FA5}">
                      <a16:colId xmlns:a16="http://schemas.microsoft.com/office/drawing/2014/main" val="20000"/>
                    </a:ext>
                  </a:extLst>
                </a:gridCol>
                <a:gridCol w="1669300">
                  <a:extLst>
                    <a:ext uri="{9D8B030D-6E8A-4147-A177-3AD203B41FA5}">
                      <a16:colId xmlns:a16="http://schemas.microsoft.com/office/drawing/2014/main" val="20001"/>
                    </a:ext>
                  </a:extLst>
                </a:gridCol>
              </a:tblGrid>
              <a:tr h="865400">
                <a:tc>
                  <a:txBody>
                    <a:bodyPr/>
                    <a:lstStyle/>
                    <a:p>
                      <a:pPr marL="0" lvl="0" indent="0" algn="l" rtl="0">
                        <a:spcBef>
                          <a:spcPts val="0"/>
                        </a:spcBef>
                        <a:spcAft>
                          <a:spcPts val="0"/>
                        </a:spcAft>
                        <a:buNone/>
                      </a:pPr>
                      <a:r>
                        <a:rPr lang="en"/>
                        <a:t>What aspects of the heroes’ backgrounds was interesting/ surprising?</a:t>
                      </a:r>
                      <a:endParaRPr/>
                    </a:p>
                  </a:txBody>
                  <a:tcPr marL="63500" marR="63500" marT="63500" marB="63500"/>
                </a:tc>
                <a:tc>
                  <a:txBody>
                    <a:bodyPr/>
                    <a:lstStyle/>
                    <a:p>
                      <a:pPr marL="0" lvl="0" indent="0" algn="l" rtl="0">
                        <a:spcBef>
                          <a:spcPts val="0"/>
                        </a:spcBef>
                        <a:spcAft>
                          <a:spcPts val="0"/>
                        </a:spcAft>
                        <a:buNone/>
                      </a:pPr>
                      <a:endParaRPr sz="1200"/>
                    </a:p>
                  </a:txBody>
                  <a:tcPr marL="63500" marR="63500" marT="63500" marB="63500"/>
                </a:tc>
                <a:extLst>
                  <a:ext uri="{0D108BD9-81ED-4DB2-BD59-A6C34878D82A}">
                    <a16:rowId xmlns:a16="http://schemas.microsoft.com/office/drawing/2014/main" val="10000"/>
                  </a:ext>
                </a:extLst>
              </a:tr>
              <a:tr h="865400">
                <a:tc>
                  <a:txBody>
                    <a:bodyPr/>
                    <a:lstStyle/>
                    <a:p>
                      <a:pPr marL="0" lvl="0" indent="0" algn="l" rtl="0">
                        <a:spcBef>
                          <a:spcPts val="0"/>
                        </a:spcBef>
                        <a:spcAft>
                          <a:spcPts val="0"/>
                        </a:spcAft>
                        <a:buNone/>
                      </a:pPr>
                      <a:r>
                        <a:rPr lang="en"/>
                        <a:t>What aspects of the heroes’ backgrounds was not at all surprising?</a:t>
                      </a:r>
                      <a:endParaRPr/>
                    </a:p>
                  </a:txBody>
                  <a:tcPr marL="63500" marR="63500" marT="63500" marB="63500"/>
                </a:tc>
                <a:tc>
                  <a:txBody>
                    <a:bodyPr/>
                    <a:lstStyle/>
                    <a:p>
                      <a:pPr marL="0" lvl="0" indent="0" algn="l" rtl="0">
                        <a:spcBef>
                          <a:spcPts val="0"/>
                        </a:spcBef>
                        <a:spcAft>
                          <a:spcPts val="0"/>
                        </a:spcAft>
                        <a:buNone/>
                      </a:pPr>
                      <a:endParaRPr sz="1200"/>
                    </a:p>
                  </a:txBody>
                  <a:tcPr marL="63500" marR="63500" marT="63500" marB="63500"/>
                </a:tc>
                <a:extLst>
                  <a:ext uri="{0D108BD9-81ED-4DB2-BD59-A6C34878D82A}">
                    <a16:rowId xmlns:a16="http://schemas.microsoft.com/office/drawing/2014/main" val="10001"/>
                  </a:ext>
                </a:extLst>
              </a:tr>
              <a:tr h="1197450">
                <a:tc>
                  <a:txBody>
                    <a:bodyPr/>
                    <a:lstStyle/>
                    <a:p>
                      <a:pPr marL="0" lvl="0" indent="0" algn="l" rtl="0">
                        <a:spcBef>
                          <a:spcPts val="0"/>
                        </a:spcBef>
                        <a:spcAft>
                          <a:spcPts val="0"/>
                        </a:spcAft>
                        <a:buNone/>
                      </a:pPr>
                      <a:r>
                        <a:rPr lang="en"/>
                        <a:t>What do the heroes have in common?  (Many, if not all)</a:t>
                      </a:r>
                      <a:endParaRPr/>
                    </a:p>
                    <a:p>
                      <a:pPr marL="0" lvl="0" indent="0" algn="l" rtl="0">
                        <a:spcBef>
                          <a:spcPts val="0"/>
                        </a:spcBef>
                        <a:spcAft>
                          <a:spcPts val="0"/>
                        </a:spcAft>
                        <a:buNone/>
                      </a:pPr>
                      <a:endParaRPr/>
                    </a:p>
                  </a:txBody>
                  <a:tcPr marL="63500" marR="63500" marT="63500" marB="63500"/>
                </a:tc>
                <a:tc>
                  <a:txBody>
                    <a:bodyPr/>
                    <a:lstStyle/>
                    <a:p>
                      <a:pPr marL="0" lvl="0" indent="0" algn="l" rtl="0">
                        <a:spcBef>
                          <a:spcPts val="0"/>
                        </a:spcBef>
                        <a:spcAft>
                          <a:spcPts val="0"/>
                        </a:spcAft>
                        <a:buNone/>
                      </a:pPr>
                      <a:endParaRPr sz="1200"/>
                    </a:p>
                  </a:txBody>
                  <a:tcPr marL="63500" marR="63500" marT="63500" marB="63500"/>
                </a:tc>
                <a:extLst>
                  <a:ext uri="{0D108BD9-81ED-4DB2-BD59-A6C34878D82A}">
                    <a16:rowId xmlns:a16="http://schemas.microsoft.com/office/drawing/2014/main" val="10002"/>
                  </a:ext>
                </a:extLst>
              </a:tr>
              <a:tr h="865400">
                <a:tc>
                  <a:txBody>
                    <a:bodyPr/>
                    <a:lstStyle/>
                    <a:p>
                      <a:pPr marL="0" lvl="0" indent="0" algn="l" rtl="0">
                        <a:spcBef>
                          <a:spcPts val="0"/>
                        </a:spcBef>
                        <a:spcAft>
                          <a:spcPts val="0"/>
                        </a:spcAft>
                        <a:buNone/>
                      </a:pPr>
                      <a:r>
                        <a:rPr lang="en"/>
                        <a:t>Which hero is the most accomplished, in your opinion?  Why?</a:t>
                      </a:r>
                      <a:endParaRPr/>
                    </a:p>
                  </a:txBody>
                  <a:tcPr marL="63500" marR="63500" marT="63500" marB="63500"/>
                </a:tc>
                <a:tc>
                  <a:txBody>
                    <a:bodyPr/>
                    <a:lstStyle/>
                    <a:p>
                      <a:pPr marL="0" lvl="0" indent="0" algn="l" rtl="0">
                        <a:spcBef>
                          <a:spcPts val="0"/>
                        </a:spcBef>
                        <a:spcAft>
                          <a:spcPts val="0"/>
                        </a:spcAft>
                        <a:buNone/>
                      </a:pPr>
                      <a:endParaRPr sz="1200"/>
                    </a:p>
                  </a:txBody>
                  <a:tcPr marL="63500" marR="63500" marT="63500" marB="63500"/>
                </a:tc>
                <a:extLst>
                  <a:ext uri="{0D108BD9-81ED-4DB2-BD59-A6C34878D82A}">
                    <a16:rowId xmlns:a16="http://schemas.microsoft.com/office/drawing/2014/main" val="10003"/>
                  </a:ext>
                </a:extLst>
              </a:tr>
              <a:tr h="1197450">
                <a:tc>
                  <a:txBody>
                    <a:bodyPr/>
                    <a:lstStyle/>
                    <a:p>
                      <a:pPr marL="0" lvl="0" indent="0" algn="l" rtl="0">
                        <a:spcBef>
                          <a:spcPts val="0"/>
                        </a:spcBef>
                        <a:spcAft>
                          <a:spcPts val="0"/>
                        </a:spcAft>
                        <a:buNone/>
                      </a:pPr>
                      <a:r>
                        <a:rPr lang="en"/>
                        <a:t>Which hero doesn’t “make sense” to you?  Why?</a:t>
                      </a:r>
                      <a:endParaRPr/>
                    </a:p>
                    <a:p>
                      <a:pPr marL="0" lvl="0" indent="0" algn="l" rtl="0">
                        <a:spcBef>
                          <a:spcPts val="0"/>
                        </a:spcBef>
                        <a:spcAft>
                          <a:spcPts val="0"/>
                        </a:spcAft>
                        <a:buNone/>
                      </a:pPr>
                      <a:endParaRPr/>
                    </a:p>
                  </a:txBody>
                  <a:tcPr marL="63500" marR="63500" marT="63500" marB="63500"/>
                </a:tc>
                <a:tc>
                  <a:txBody>
                    <a:bodyPr/>
                    <a:lstStyle/>
                    <a:p>
                      <a:pPr marL="0" lvl="0" indent="0" algn="l" rtl="0">
                        <a:spcBef>
                          <a:spcPts val="0"/>
                        </a:spcBef>
                        <a:spcAft>
                          <a:spcPts val="0"/>
                        </a:spcAft>
                        <a:buNone/>
                      </a:pPr>
                      <a:endParaRPr sz="1200"/>
                    </a:p>
                  </a:txBody>
                  <a:tcPr marL="63500" marR="63500" marT="63500" marB="63500"/>
                </a:tc>
                <a:extLst>
                  <a:ext uri="{0D108BD9-81ED-4DB2-BD59-A6C34878D82A}">
                    <a16:rowId xmlns:a16="http://schemas.microsoft.com/office/drawing/2014/main" val="10004"/>
                  </a:ext>
                </a:extLst>
              </a:tr>
            </a:tbl>
          </a:graphicData>
        </a:graphic>
      </p:graphicFrame>
      <p:sp>
        <p:nvSpPr>
          <p:cNvPr id="301" name="Google Shape;301;p48"/>
          <p:cNvSpPr txBox="1"/>
          <p:nvPr/>
        </p:nvSpPr>
        <p:spPr>
          <a:xfrm>
            <a:off x="199325" y="920775"/>
            <a:ext cx="3000000" cy="15438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500" b="1"/>
              <a:t>Sustainable Jersey Heroes</a:t>
            </a:r>
            <a:br>
              <a:rPr lang="en" sz="1000" b="1"/>
            </a:br>
            <a:endParaRPr sz="900" b="1" i="1"/>
          </a:p>
          <a:p>
            <a:pPr marL="0" lvl="0" indent="0" algn="ctr" rtl="0">
              <a:spcBef>
                <a:spcPts val="0"/>
              </a:spcBef>
              <a:spcAft>
                <a:spcPts val="0"/>
              </a:spcAft>
              <a:buNone/>
            </a:pPr>
            <a:r>
              <a:rPr lang="en" sz="1500" i="1"/>
              <a:t>Before beginning the writing for today, complete the table.</a:t>
            </a:r>
            <a:endParaRPr sz="1500" i="1"/>
          </a:p>
        </p:txBody>
      </p:sp>
      <p:sp>
        <p:nvSpPr>
          <p:cNvPr id="302" name="Google Shape;302;p48"/>
          <p:cNvSpPr txBox="1"/>
          <p:nvPr/>
        </p:nvSpPr>
        <p:spPr>
          <a:xfrm>
            <a:off x="260925" y="3142250"/>
            <a:ext cx="3000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300">
              <a:solidFill>
                <a:schemeClr val="dk1"/>
              </a:solidFill>
            </a:endParaRPr>
          </a:p>
          <a:p>
            <a:pPr marL="0" lvl="0" indent="0" algn="ctr" rtl="0">
              <a:spcBef>
                <a:spcPts val="0"/>
              </a:spcBef>
              <a:spcAft>
                <a:spcPts val="0"/>
              </a:spcAft>
              <a:buNone/>
            </a:pPr>
            <a:r>
              <a:rPr lang="en" sz="1300" u="sng">
                <a:solidFill>
                  <a:schemeClr val="hlink"/>
                </a:solidFill>
                <a:hlinkClick r:id="rId4"/>
              </a:rPr>
              <a:t>Click HERE for the assignment</a:t>
            </a:r>
            <a:endParaRPr sz="1300">
              <a:solidFill>
                <a:schemeClr val="dk1"/>
              </a:solidFill>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38761D"/>
                </a:solidFill>
              </a:rPr>
              <a:t>Lawrence High School</a:t>
            </a:r>
            <a:endParaRPr b="1">
              <a:solidFill>
                <a:srgbClr val="38761D"/>
              </a:solidFill>
            </a:endParaRPr>
          </a:p>
        </p:txBody>
      </p:sp>
      <p:sp>
        <p:nvSpPr>
          <p:cNvPr id="308" name="Google Shape;308;p4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b="1">
                <a:solidFill>
                  <a:srgbClr val="EA9999"/>
                </a:solidFill>
              </a:rPr>
              <a:t>Nature’s Watercolor Lab:</a:t>
            </a:r>
            <a:r>
              <a:rPr lang="en">
                <a:solidFill>
                  <a:srgbClr val="EA9999"/>
                </a:solidFill>
              </a:rPr>
              <a:t> Using flower petals, soil, and plant leaves to make pigments, then creating original paintings</a:t>
            </a:r>
            <a:endParaRPr>
              <a:solidFill>
                <a:srgbClr val="EA9999"/>
              </a:solidFill>
            </a:endParaRPr>
          </a:p>
        </p:txBody>
      </p:sp>
      <p:pic>
        <p:nvPicPr>
          <p:cNvPr id="309" name="Google Shape;309;p4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11700" y="2248575"/>
            <a:ext cx="3614326" cy="2710748"/>
          </a:xfrm>
          <a:prstGeom prst="rect">
            <a:avLst/>
          </a:prstGeom>
          <a:noFill/>
          <a:ln>
            <a:noFill/>
          </a:ln>
        </p:spPr>
      </p:pic>
      <p:pic>
        <p:nvPicPr>
          <p:cNvPr id="310" name="Google Shape;310;p49"/>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216750" y="1938675"/>
            <a:ext cx="2761574" cy="2071188"/>
          </a:xfrm>
          <a:prstGeom prst="rect">
            <a:avLst/>
          </a:prstGeom>
          <a:noFill/>
          <a:ln>
            <a:noFill/>
          </a:ln>
        </p:spPr>
      </p:pic>
      <p:pic>
        <p:nvPicPr>
          <p:cNvPr id="311" name="Google Shape;311;p4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6138050" y="2930225"/>
            <a:ext cx="2694252" cy="202067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38761D"/>
                </a:solidFill>
              </a:rPr>
              <a:t>Lawrence High School</a:t>
            </a:r>
            <a:endParaRPr b="1">
              <a:solidFill>
                <a:srgbClr val="38761D"/>
              </a:solidFill>
            </a:endParaRPr>
          </a:p>
        </p:txBody>
      </p:sp>
      <p:sp>
        <p:nvSpPr>
          <p:cNvPr id="317" name="Google Shape;317;p5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b="1">
                <a:solidFill>
                  <a:srgbClr val="EA9999"/>
                </a:solidFill>
              </a:rPr>
              <a:t>Nature’s Watercolor Lab: Works in Progress!</a:t>
            </a:r>
            <a:endParaRPr b="1">
              <a:solidFill>
                <a:srgbClr val="EA9999"/>
              </a:solidFill>
            </a:endParaRPr>
          </a:p>
        </p:txBody>
      </p:sp>
      <p:pic>
        <p:nvPicPr>
          <p:cNvPr id="318" name="Google Shape;318;p5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0876" y="1654775"/>
            <a:ext cx="3600901" cy="2700676"/>
          </a:xfrm>
          <a:prstGeom prst="rect">
            <a:avLst/>
          </a:prstGeom>
          <a:noFill/>
          <a:ln>
            <a:noFill/>
          </a:ln>
        </p:spPr>
      </p:pic>
      <p:pic>
        <p:nvPicPr>
          <p:cNvPr id="319" name="Google Shape;319;p50"/>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381976" y="188032"/>
            <a:ext cx="3275924" cy="2456943"/>
          </a:xfrm>
          <a:prstGeom prst="rect">
            <a:avLst/>
          </a:prstGeom>
          <a:noFill/>
          <a:ln>
            <a:noFill/>
          </a:ln>
        </p:spPr>
      </p:pic>
      <p:pic>
        <p:nvPicPr>
          <p:cNvPr id="320" name="Google Shape;320;p5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077650" y="2181850"/>
            <a:ext cx="3810877" cy="28581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38761D"/>
                </a:solidFill>
              </a:rPr>
              <a:t>Lawrence High School</a:t>
            </a:r>
            <a:endParaRPr b="1">
              <a:solidFill>
                <a:srgbClr val="38761D"/>
              </a:solidFill>
            </a:endParaRPr>
          </a:p>
        </p:txBody>
      </p:sp>
      <p:sp>
        <p:nvSpPr>
          <p:cNvPr id="326" name="Google Shape;326;p5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b="1">
                <a:solidFill>
                  <a:srgbClr val="E06666"/>
                </a:solidFill>
              </a:rPr>
              <a:t>Nature’s Watercolor Lab: The Finished Paintings!</a:t>
            </a:r>
            <a:endParaRPr b="1">
              <a:solidFill>
                <a:srgbClr val="E06666"/>
              </a:solidFill>
            </a:endParaRPr>
          </a:p>
        </p:txBody>
      </p:sp>
      <p:pic>
        <p:nvPicPr>
          <p:cNvPr id="327" name="Google Shape;327;p5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755422" y="1682037"/>
            <a:ext cx="4263900" cy="3197925"/>
          </a:xfrm>
          <a:prstGeom prst="rect">
            <a:avLst/>
          </a:prstGeom>
          <a:noFill/>
          <a:ln>
            <a:noFill/>
          </a:ln>
        </p:spPr>
      </p:pic>
      <p:pic>
        <p:nvPicPr>
          <p:cNvPr id="328" name="Google Shape;328;p51"/>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29275" y="1727475"/>
            <a:ext cx="4142725" cy="310705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38761D"/>
                </a:solidFill>
              </a:rPr>
              <a:t>Lawrence High School</a:t>
            </a:r>
            <a:endParaRPr b="1">
              <a:solidFill>
                <a:srgbClr val="38761D"/>
              </a:solidFill>
            </a:endParaRPr>
          </a:p>
        </p:txBody>
      </p:sp>
      <p:sp>
        <p:nvSpPr>
          <p:cNvPr id="334" name="Google Shape;334;p52"/>
          <p:cNvSpPr txBox="1">
            <a:spLocks noGrp="1"/>
          </p:cNvSpPr>
          <p:nvPr>
            <p:ph type="body" idx="1"/>
          </p:nvPr>
        </p:nvSpPr>
        <p:spPr>
          <a:xfrm>
            <a:off x="311700" y="909600"/>
            <a:ext cx="8520600" cy="3659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b="1">
                <a:solidFill>
                  <a:srgbClr val="C27BA0"/>
                </a:solidFill>
              </a:rPr>
              <a:t>Harvesting from our Perennial Herbal Courtyard Garden: spearmint, peppermint, rosemary, dill, sage, and lavender </a:t>
            </a:r>
            <a:r>
              <a:rPr lang="en" b="1">
                <a:solidFill>
                  <a:srgbClr val="93C47D"/>
                </a:solidFill>
              </a:rPr>
              <a:t>AND lettuce from our very own Aerogarden!</a:t>
            </a:r>
            <a:endParaRPr b="1">
              <a:solidFill>
                <a:srgbClr val="93C47D"/>
              </a:solidFill>
            </a:endParaRPr>
          </a:p>
        </p:txBody>
      </p:sp>
      <p:pic>
        <p:nvPicPr>
          <p:cNvPr id="335" name="Google Shape;335;p5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11700" y="2103125"/>
            <a:ext cx="3667850" cy="2750876"/>
          </a:xfrm>
          <a:prstGeom prst="rect">
            <a:avLst/>
          </a:prstGeom>
          <a:noFill/>
          <a:ln>
            <a:noFill/>
          </a:ln>
        </p:spPr>
      </p:pic>
      <p:pic>
        <p:nvPicPr>
          <p:cNvPr id="336" name="Google Shape;336;p52"/>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120424" y="2571750"/>
            <a:ext cx="1712248" cy="2282998"/>
          </a:xfrm>
          <a:prstGeom prst="rect">
            <a:avLst/>
          </a:prstGeom>
          <a:noFill/>
          <a:ln>
            <a:noFill/>
          </a:ln>
        </p:spPr>
      </p:pic>
      <p:pic>
        <p:nvPicPr>
          <p:cNvPr id="337" name="Google Shape;337;p52"/>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973542" y="2103125"/>
            <a:ext cx="3044009" cy="22829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38761D"/>
                </a:solidFill>
              </a:rPr>
              <a:t>Lawrence High School</a:t>
            </a:r>
            <a:endParaRPr b="1">
              <a:solidFill>
                <a:srgbClr val="38761D"/>
              </a:solidFill>
            </a:endParaRPr>
          </a:p>
        </p:txBody>
      </p:sp>
      <p:sp>
        <p:nvSpPr>
          <p:cNvPr id="343" name="Google Shape;343;p53"/>
          <p:cNvSpPr txBox="1">
            <a:spLocks noGrp="1"/>
          </p:cNvSpPr>
          <p:nvPr>
            <p:ph type="body" idx="1"/>
          </p:nvPr>
        </p:nvSpPr>
        <p:spPr>
          <a:xfrm>
            <a:off x="311700" y="909600"/>
            <a:ext cx="8520600" cy="3659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b="1">
                <a:solidFill>
                  <a:srgbClr val="4A86E8"/>
                </a:solidFill>
              </a:rPr>
              <a:t>Winter Workshop: Creating Handmade Bird feeders!</a:t>
            </a:r>
            <a:endParaRPr b="1">
              <a:solidFill>
                <a:srgbClr val="4A86E8"/>
              </a:solidFill>
            </a:endParaRPr>
          </a:p>
        </p:txBody>
      </p:sp>
      <p:pic>
        <p:nvPicPr>
          <p:cNvPr id="344" name="Google Shape;344;p5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14108" y="1409262"/>
            <a:ext cx="3546767" cy="2660076"/>
          </a:xfrm>
          <a:prstGeom prst="rect">
            <a:avLst/>
          </a:prstGeom>
          <a:noFill/>
          <a:ln>
            <a:noFill/>
          </a:ln>
        </p:spPr>
      </p:pic>
      <p:pic>
        <p:nvPicPr>
          <p:cNvPr id="345" name="Google Shape;345;p53"/>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6280813" y="445024"/>
            <a:ext cx="2590275" cy="1942725"/>
          </a:xfrm>
          <a:prstGeom prst="rect">
            <a:avLst/>
          </a:prstGeom>
          <a:noFill/>
          <a:ln>
            <a:noFill/>
          </a:ln>
        </p:spPr>
      </p:pic>
      <p:pic>
        <p:nvPicPr>
          <p:cNvPr id="346" name="Google Shape;346;p5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739973" y="2571751"/>
            <a:ext cx="3318451" cy="2488827"/>
          </a:xfrm>
          <a:prstGeom prst="rect">
            <a:avLst/>
          </a:prstGeom>
          <a:noFill/>
          <a:ln>
            <a:noFill/>
          </a:ln>
        </p:spPr>
      </p:pic>
      <p:pic>
        <p:nvPicPr>
          <p:cNvPr id="347" name="Google Shape;347;p53"/>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3767119" y="1949267"/>
            <a:ext cx="1866624" cy="248883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38761D"/>
                </a:solidFill>
              </a:rPr>
              <a:t>Lawrence High School</a:t>
            </a:r>
            <a:endParaRPr b="1">
              <a:solidFill>
                <a:srgbClr val="38761D"/>
              </a:solidFill>
            </a:endParaRPr>
          </a:p>
        </p:txBody>
      </p:sp>
      <p:sp>
        <p:nvSpPr>
          <p:cNvPr id="353" name="Google Shape;353;p54"/>
          <p:cNvSpPr txBox="1">
            <a:spLocks noGrp="1"/>
          </p:cNvSpPr>
          <p:nvPr>
            <p:ph type="body" idx="1"/>
          </p:nvPr>
        </p:nvSpPr>
        <p:spPr>
          <a:xfrm>
            <a:off x="311700" y="909600"/>
            <a:ext cx="8520600" cy="3659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b="1">
                <a:solidFill>
                  <a:srgbClr val="BF9000"/>
                </a:solidFill>
              </a:rPr>
              <a:t>Weekend Activity: Park Clean Up and Trail Walk</a:t>
            </a:r>
            <a:endParaRPr b="1">
              <a:solidFill>
                <a:srgbClr val="BF9000"/>
              </a:solidFill>
            </a:endParaRPr>
          </a:p>
        </p:txBody>
      </p:sp>
      <p:pic>
        <p:nvPicPr>
          <p:cNvPr id="354" name="Google Shape;354;p5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11691" y="1529200"/>
            <a:ext cx="4053059" cy="3039802"/>
          </a:xfrm>
          <a:prstGeom prst="rect">
            <a:avLst/>
          </a:prstGeom>
          <a:noFill/>
          <a:ln>
            <a:noFill/>
          </a:ln>
        </p:spPr>
      </p:pic>
      <p:pic>
        <p:nvPicPr>
          <p:cNvPr id="355" name="Google Shape;355;p54"/>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572000" y="1529198"/>
            <a:ext cx="4521375" cy="33910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38761D"/>
                </a:solidFill>
              </a:rPr>
              <a:t>Lawrence High School</a:t>
            </a:r>
            <a:endParaRPr b="1">
              <a:solidFill>
                <a:srgbClr val="38761D"/>
              </a:solidFill>
            </a:endParaRPr>
          </a:p>
        </p:txBody>
      </p:sp>
      <p:sp>
        <p:nvSpPr>
          <p:cNvPr id="361" name="Google Shape;361;p55"/>
          <p:cNvSpPr txBox="1">
            <a:spLocks noGrp="1"/>
          </p:cNvSpPr>
          <p:nvPr>
            <p:ph type="body" idx="1"/>
          </p:nvPr>
        </p:nvSpPr>
        <p:spPr>
          <a:xfrm>
            <a:off x="311700" y="909600"/>
            <a:ext cx="8520600" cy="3659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b="1">
                <a:solidFill>
                  <a:srgbClr val="BF9000"/>
                </a:solidFill>
              </a:rPr>
              <a:t>Weekend Activity: Park Clean Up and Trail Walk</a:t>
            </a:r>
            <a:endParaRPr b="1">
              <a:solidFill>
                <a:srgbClr val="BF9000"/>
              </a:solidFill>
            </a:endParaRPr>
          </a:p>
        </p:txBody>
      </p:sp>
      <p:pic>
        <p:nvPicPr>
          <p:cNvPr id="362" name="Google Shape;362;p5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6310800" y="2698975"/>
            <a:ext cx="2612372" cy="1959299"/>
          </a:xfrm>
          <a:prstGeom prst="rect">
            <a:avLst/>
          </a:prstGeom>
          <a:noFill/>
          <a:ln>
            <a:noFill/>
          </a:ln>
        </p:spPr>
      </p:pic>
      <p:pic>
        <p:nvPicPr>
          <p:cNvPr id="363" name="Google Shape;363;p5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6859613" y="135375"/>
            <a:ext cx="1772763" cy="2363674"/>
          </a:xfrm>
          <a:prstGeom prst="rect">
            <a:avLst/>
          </a:prstGeom>
          <a:noFill/>
          <a:ln>
            <a:noFill/>
          </a:ln>
        </p:spPr>
      </p:pic>
      <p:pic>
        <p:nvPicPr>
          <p:cNvPr id="364" name="Google Shape;364;p5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2721800" y="1801500"/>
            <a:ext cx="3483177" cy="2612375"/>
          </a:xfrm>
          <a:prstGeom prst="rect">
            <a:avLst/>
          </a:prstGeom>
          <a:noFill/>
          <a:ln>
            <a:noFill/>
          </a:ln>
        </p:spPr>
      </p:pic>
      <p:pic>
        <p:nvPicPr>
          <p:cNvPr id="365" name="Google Shape;365;p55"/>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55325" y="1649000"/>
            <a:ext cx="2460652" cy="184549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38761D"/>
                </a:solidFill>
              </a:rPr>
              <a:t>Lawrence High School</a:t>
            </a:r>
            <a:endParaRPr b="1">
              <a:solidFill>
                <a:srgbClr val="38761D"/>
              </a:solidFill>
            </a:endParaRPr>
          </a:p>
        </p:txBody>
      </p:sp>
      <p:sp>
        <p:nvSpPr>
          <p:cNvPr id="371" name="Google Shape;371;p56"/>
          <p:cNvSpPr txBox="1">
            <a:spLocks noGrp="1"/>
          </p:cNvSpPr>
          <p:nvPr>
            <p:ph type="body" idx="1"/>
          </p:nvPr>
        </p:nvSpPr>
        <p:spPr>
          <a:xfrm>
            <a:off x="311700" y="909600"/>
            <a:ext cx="8520600" cy="3659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b="1">
                <a:solidFill>
                  <a:srgbClr val="BF9000"/>
                </a:solidFill>
              </a:rPr>
              <a:t>Weekend Activity: Park Clean Up and Trail Walk</a:t>
            </a:r>
            <a:endParaRPr b="1">
              <a:solidFill>
                <a:srgbClr val="BF9000"/>
              </a:solidFill>
            </a:endParaRPr>
          </a:p>
        </p:txBody>
      </p:sp>
      <p:pic>
        <p:nvPicPr>
          <p:cNvPr id="372" name="Google Shape;372;p5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34400" y="2411037"/>
            <a:ext cx="3463148" cy="2597361"/>
          </a:xfrm>
          <a:prstGeom prst="rect">
            <a:avLst/>
          </a:prstGeom>
          <a:noFill/>
          <a:ln>
            <a:noFill/>
          </a:ln>
        </p:spPr>
      </p:pic>
      <p:pic>
        <p:nvPicPr>
          <p:cNvPr id="373" name="Google Shape;373;p56"/>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868725" y="1435643"/>
            <a:ext cx="4763648" cy="3572755"/>
          </a:xfrm>
          <a:prstGeom prst="rect">
            <a:avLst/>
          </a:prstGeom>
          <a:noFill/>
          <a:ln>
            <a:noFill/>
          </a:ln>
        </p:spPr>
      </p:pic>
      <p:sp>
        <p:nvSpPr>
          <p:cNvPr id="374" name="Google Shape;374;p56"/>
          <p:cNvSpPr txBox="1"/>
          <p:nvPr/>
        </p:nvSpPr>
        <p:spPr>
          <a:xfrm>
            <a:off x="236525" y="2010825"/>
            <a:ext cx="24171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b="1">
                <a:solidFill>
                  <a:srgbClr val="FFD966"/>
                </a:solidFill>
              </a:rPr>
              <a:t>Potty Break!</a:t>
            </a:r>
            <a:endParaRPr sz="1500" b="1">
              <a:solidFill>
                <a:srgbClr val="FFD966"/>
              </a:solidFill>
            </a:endParaRPr>
          </a:p>
        </p:txBody>
      </p:sp>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78"/>
        <p:cNvGrpSpPr/>
        <p:nvPr/>
      </p:nvGrpSpPr>
      <p:grpSpPr>
        <a:xfrm>
          <a:off x="0" y="0"/>
          <a:ext cx="0" cy="0"/>
          <a:chOff x="0" y="0"/>
          <a:chExt cx="0" cy="0"/>
        </a:xfrm>
      </p:grpSpPr>
      <p:sp>
        <p:nvSpPr>
          <p:cNvPr id="379" name="Google Shape;379;p57"/>
          <p:cNvSpPr txBox="1">
            <a:spLocks noGrp="1"/>
          </p:cNvSpPr>
          <p:nvPr>
            <p:ph type="subTitle" idx="1"/>
          </p:nvPr>
        </p:nvSpPr>
        <p:spPr>
          <a:xfrm>
            <a:off x="374725" y="4120000"/>
            <a:ext cx="8520600" cy="792600"/>
          </a:xfrm>
          <a:prstGeom prst="rect">
            <a:avLst/>
          </a:prstGeom>
        </p:spPr>
        <p:txBody>
          <a:bodyPr spcFirstLastPara="1" wrap="square" lIns="91425" tIns="91425" rIns="91425" bIns="91425" anchor="t" anchorCtr="0">
            <a:normAutofit fontScale="55000" lnSpcReduction="20000"/>
          </a:bodyPr>
          <a:lstStyle/>
          <a:p>
            <a:pPr marL="0" lvl="0" indent="0" algn="ctr" rtl="0">
              <a:spcBef>
                <a:spcPts val="0"/>
              </a:spcBef>
              <a:spcAft>
                <a:spcPts val="0"/>
              </a:spcAft>
              <a:buNone/>
            </a:pPr>
            <a:r>
              <a:rPr lang="en" b="1"/>
              <a:t>Cari Gallagher</a:t>
            </a:r>
            <a:endParaRPr b="1"/>
          </a:p>
          <a:p>
            <a:pPr marL="0" lvl="0" indent="0" algn="ctr" rtl="0">
              <a:spcBef>
                <a:spcPts val="0"/>
              </a:spcBef>
              <a:spcAft>
                <a:spcPts val="0"/>
              </a:spcAft>
              <a:buNone/>
            </a:pPr>
            <a:r>
              <a:rPr lang="en" b="1"/>
              <a:t>LTPS District Green Team Leader</a:t>
            </a:r>
            <a:endParaRPr b="1"/>
          </a:p>
          <a:p>
            <a:pPr marL="0" lvl="0" indent="0" algn="ctr" rtl="0">
              <a:spcBef>
                <a:spcPts val="0"/>
              </a:spcBef>
              <a:spcAft>
                <a:spcPts val="0"/>
              </a:spcAft>
              <a:buNone/>
            </a:pPr>
            <a:r>
              <a:rPr lang="en" b="1"/>
              <a:t>cgallagher@ltps.org</a:t>
            </a:r>
            <a:endParaRPr b="1"/>
          </a:p>
        </p:txBody>
      </p:sp>
      <p:pic>
        <p:nvPicPr>
          <p:cNvPr id="380" name="Google Shape;380;p57"/>
          <p:cNvPicPr preferRelativeResize="0"/>
          <p:nvPr/>
        </p:nvPicPr>
        <p:blipFill>
          <a:blip r:embed="rId3">
            <a:alphaModFix/>
          </a:blip>
          <a:stretch>
            <a:fillRect/>
          </a:stretch>
        </p:blipFill>
        <p:spPr>
          <a:xfrm>
            <a:off x="1191800" y="191150"/>
            <a:ext cx="6381750" cy="1504950"/>
          </a:xfrm>
          <a:prstGeom prst="rect">
            <a:avLst/>
          </a:prstGeom>
          <a:noFill/>
          <a:ln>
            <a:noFill/>
          </a:ln>
        </p:spPr>
      </p:pic>
      <p:pic>
        <p:nvPicPr>
          <p:cNvPr id="381" name="Google Shape;381;p57"/>
          <p:cNvPicPr preferRelativeResize="0"/>
          <p:nvPr/>
        </p:nvPicPr>
        <p:blipFill>
          <a:blip r:embed="rId4">
            <a:alphaModFix/>
          </a:blip>
          <a:stretch>
            <a:fillRect/>
          </a:stretch>
        </p:blipFill>
        <p:spPr>
          <a:xfrm>
            <a:off x="2996150" y="1848500"/>
            <a:ext cx="3417903" cy="21191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advTm="3000">
        <p:push dir="u"/>
      </p:transition>
    </mc:Choice>
    <mc:Fallback xmlns="">
      <p:transition spd="slow" advTm="3000">
        <p:push dir="u"/>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1041</Words>
  <Application>Microsoft Office PowerPoint</Application>
  <PresentationFormat>On-screen Show (16:9)</PresentationFormat>
  <Paragraphs>96</Paragraphs>
  <Slides>33</Slides>
  <Notes>33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Comic Sans MS</vt:lpstr>
      <vt:lpstr>Arial</vt:lpstr>
      <vt:lpstr>Indie Flower</vt:lpstr>
      <vt:lpstr>Bitter</vt:lpstr>
      <vt:lpstr>Calibri</vt:lpstr>
      <vt:lpstr>Simple Light</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Amount of carrots recycled to a farm from one day! </vt:lpstr>
      <vt:lpstr>PowerPoint Presentation</vt:lpstr>
      <vt:lpstr>PowerPoint Presentation</vt:lpstr>
      <vt:lpstr>Green Team Play Ground Cleanup</vt:lpstr>
      <vt:lpstr>Environmental Clean up</vt:lpstr>
      <vt:lpstr>LIS Sustainable Efforts</vt:lpstr>
      <vt:lpstr>How Much Garbage </vt:lpstr>
      <vt:lpstr>PowerPoint Presentation</vt:lpstr>
      <vt:lpstr>PowerPoint Presentation</vt:lpstr>
      <vt:lpstr>PowerPoint Presentation</vt:lpstr>
      <vt:lpstr>PowerPoint Presentation</vt:lpstr>
      <vt:lpstr>PowerPoint Presentation</vt:lpstr>
      <vt:lpstr>Lawrence High School</vt:lpstr>
      <vt:lpstr>Lawrence High School</vt:lpstr>
      <vt:lpstr>Lawrence High School</vt:lpstr>
      <vt:lpstr>Lawrence High School</vt:lpstr>
      <vt:lpstr>Lawrence High School</vt:lpstr>
      <vt:lpstr>Lawrence High School</vt:lpstr>
      <vt:lpstr>Lawrence High School</vt:lpstr>
      <vt:lpstr>Lawrence High School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Joanne Mullowney</dc:creator>
  <cp:lastModifiedBy>Joanne Mullowney</cp:lastModifiedBy>
  <cp:revision>2</cp:revision>
  <dcterms:modified xsi:type="dcterms:W3CDTF">2022-04-12T20:17:32Z</dcterms:modified>
</cp:coreProperties>
</file>